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71" r:id="rId3"/>
    <p:sldId id="259" r:id="rId4"/>
    <p:sldId id="268" r:id="rId5"/>
    <p:sldId id="269" r:id="rId6"/>
    <p:sldId id="270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4970" autoAdjust="0"/>
    <p:restoredTop sz="94660"/>
  </p:normalViewPr>
  <p:slideViewPr>
    <p:cSldViewPr snapToGrid="0" snapToObjects="1" showGuides="1">
      <p:cViewPr>
        <p:scale>
          <a:sx n="114" d="100"/>
          <a:sy n="114" d="100"/>
        </p:scale>
        <p:origin x="-2232" y="-7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A4763-82DD-8E42-828A-15FCC723B0E9}" type="datetimeFigureOut">
              <a:rPr lang="fr-FR"/>
              <a:pPr/>
              <a:t>3/11/13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01AF7-28D1-7248-BD7B-F451F951E3E6}" type="slidenum">
              <a:rPr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71BA12-E0AC-E546-8769-1359711042AB}" type="slidenum">
              <a:rPr lang="en-US"/>
              <a:pPr/>
              <a:t>3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>
              <a:latin typeface="Arial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D3C0-14D5-3F46-948F-0B4EE6C29E6C}" type="datetimeFigureOut">
              <a:rPr lang="fr-FR"/>
              <a:pPr/>
              <a:t>3/11/13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3233-B6D6-194E-A29D-0442E5D3AEA7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D3C0-14D5-3F46-948F-0B4EE6C29E6C}" type="datetimeFigureOut">
              <a:rPr lang="fr-FR"/>
              <a:pPr/>
              <a:t>3/11/13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3233-B6D6-194E-A29D-0442E5D3AEA7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D3C0-14D5-3F46-948F-0B4EE6C29E6C}" type="datetimeFigureOut">
              <a:rPr lang="fr-FR"/>
              <a:pPr/>
              <a:t>3/11/13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3233-B6D6-194E-A29D-0442E5D3AEA7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D3C0-14D5-3F46-948F-0B4EE6C29E6C}" type="datetimeFigureOut">
              <a:rPr lang="fr-FR"/>
              <a:pPr/>
              <a:t>3/11/13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3233-B6D6-194E-A29D-0442E5D3AEA7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D3C0-14D5-3F46-948F-0B4EE6C29E6C}" type="datetimeFigureOut">
              <a:rPr lang="fr-FR"/>
              <a:pPr/>
              <a:t>3/11/13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3233-B6D6-194E-A29D-0442E5D3AEA7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D3C0-14D5-3F46-948F-0B4EE6C29E6C}" type="datetimeFigureOut">
              <a:rPr lang="fr-FR"/>
              <a:pPr/>
              <a:t>3/11/13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3233-B6D6-194E-A29D-0442E5D3AEA7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D3C0-14D5-3F46-948F-0B4EE6C29E6C}" type="datetimeFigureOut">
              <a:rPr lang="fr-FR"/>
              <a:pPr/>
              <a:t>3/11/13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3233-B6D6-194E-A29D-0442E5D3AEA7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D3C0-14D5-3F46-948F-0B4EE6C29E6C}" type="datetimeFigureOut">
              <a:rPr lang="fr-FR"/>
              <a:pPr/>
              <a:t>3/11/13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3233-B6D6-194E-A29D-0442E5D3AEA7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D3C0-14D5-3F46-948F-0B4EE6C29E6C}" type="datetimeFigureOut">
              <a:rPr lang="fr-FR"/>
              <a:pPr/>
              <a:t>3/11/13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3233-B6D6-194E-A29D-0442E5D3AEA7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D3C0-14D5-3F46-948F-0B4EE6C29E6C}" type="datetimeFigureOut">
              <a:rPr lang="fr-FR"/>
              <a:pPr/>
              <a:t>3/11/13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3233-B6D6-194E-A29D-0442E5D3AEA7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D3C0-14D5-3F46-948F-0B4EE6C29E6C}" type="datetimeFigureOut">
              <a:rPr lang="fr-FR"/>
              <a:pPr/>
              <a:t>3/11/13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3233-B6D6-194E-A29D-0442E5D3AEA7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9D3C0-14D5-3F46-948F-0B4EE6C29E6C}" type="datetimeFigureOut">
              <a:rPr lang="fr-FR"/>
              <a:pPr/>
              <a:t>3/11/13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23233-B6D6-194E-A29D-0442E5D3AEA7}" type="slidenum">
              <a:rPr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/>
              <a:t>La Société Logicielle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/>
              <a:t>Redes digitais e novas práticas de democracia</a:t>
            </a:r>
            <a:endParaRPr lang="fr-FR"/>
          </a:p>
          <a:p>
            <a:r>
              <a:rPr lang="fr-FR"/>
              <a:t>Pierre Lévy,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65" y="743556"/>
            <a:ext cx="8111612" cy="545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305800" cy="609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fr-CA" sz="3600">
                <a:solidFill>
                  <a:srgbClr val="000000"/>
                </a:solidFill>
                <a:latin typeface="Times" pitchFamily="-84" charset="0"/>
                <a:ea typeface="Times" pitchFamily="-84" charset="0"/>
                <a:cs typeface="Times" pitchFamily="-84" charset="0"/>
              </a:rPr>
              <a:t>Niveaux de subjectivité politique 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2590800" y="1143000"/>
            <a:ext cx="6553200" cy="972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5000"/>
              </a:lnSpc>
            </a:pPr>
            <a:r>
              <a:rPr lang="fr-CA" sz="2000">
                <a:solidFill>
                  <a:srgbClr val="000000"/>
                </a:solidFill>
                <a:latin typeface="Times" pitchFamily="-84" charset="0"/>
              </a:rPr>
              <a:t>Réseaux inter-personnels de communication multimédia ubiquitaire en temps réel. Pouvoirs d’utilisation et de création de données et d’algorithmes. </a:t>
            </a:r>
            <a:r>
              <a:rPr lang="fr-CA" sz="2000" i="1">
                <a:solidFill>
                  <a:srgbClr val="000000"/>
                </a:solidFill>
                <a:latin typeface="Times" pitchFamily="-84" charset="0"/>
              </a:rPr>
              <a:t>Contrôle</a:t>
            </a:r>
            <a:r>
              <a:rPr lang="fr-CA" sz="2000">
                <a:solidFill>
                  <a:srgbClr val="000000"/>
                </a:solidFill>
                <a:latin typeface="Times" pitchFamily="-84" charset="0"/>
              </a:rPr>
              <a:t>.</a:t>
            </a:r>
            <a:endParaRPr lang="fr-CA" sz="2000" b="1">
              <a:solidFill>
                <a:srgbClr val="000000"/>
              </a:solidFill>
              <a:latin typeface="Times" pitchFamily="-84" charset="0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2590800" y="2362200"/>
            <a:ext cx="6477000" cy="972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5000"/>
              </a:lnSpc>
            </a:pPr>
            <a:r>
              <a:rPr lang="fr-CA" sz="2000">
                <a:solidFill>
                  <a:srgbClr val="000000"/>
                </a:solidFill>
                <a:latin typeface="Times" pitchFamily="-84" charset="0"/>
              </a:rPr>
              <a:t>Citoyenneté nationale. Partage de l’état. Fardeau fiscal, systèmes de santé, d’éducation, de justice, forces policières et militaires, </a:t>
            </a:r>
            <a:r>
              <a:rPr lang="fr-CA" sz="2000" i="1">
                <a:solidFill>
                  <a:srgbClr val="000000"/>
                </a:solidFill>
                <a:latin typeface="Times" pitchFamily="-84" charset="0"/>
              </a:rPr>
              <a:t>discipline</a:t>
            </a:r>
            <a:r>
              <a:rPr lang="fr-CA" sz="2000">
                <a:solidFill>
                  <a:srgbClr val="000000"/>
                </a:solidFill>
                <a:latin typeface="Times" pitchFamily="-84" charset="0"/>
              </a:rPr>
              <a:t>...</a:t>
            </a:r>
            <a:endParaRPr lang="fr-CA" sz="2000" b="1">
              <a:solidFill>
                <a:srgbClr val="000000"/>
              </a:solidFill>
              <a:latin typeface="Times" pitchFamily="-84" charset="0"/>
            </a:endParaRP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2590800" y="3497742"/>
            <a:ext cx="6248400" cy="1264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5000"/>
              </a:lnSpc>
            </a:pPr>
            <a:r>
              <a:rPr lang="fr-CA" sz="2000">
                <a:solidFill>
                  <a:srgbClr val="000000"/>
                </a:solidFill>
                <a:latin typeface="Times" pitchFamily="-84" charset="0"/>
              </a:rPr>
              <a:t>Partage de perspectives géo-théologico-politiques, anciens </a:t>
            </a:r>
            <a:r>
              <a:rPr lang="fr-CA" sz="2000" i="1">
                <a:solidFill>
                  <a:srgbClr val="000000"/>
                </a:solidFill>
                <a:latin typeface="Times" pitchFamily="-84" charset="0"/>
              </a:rPr>
              <a:t>empires </a:t>
            </a:r>
            <a:r>
              <a:rPr lang="fr-CA" sz="2000">
                <a:solidFill>
                  <a:srgbClr val="000000"/>
                </a:solidFill>
                <a:latin typeface="Times" pitchFamily="-84" charset="0"/>
              </a:rPr>
              <a:t>: Sunnite / Shiite / Confucéen / Brahmanisme / Christ. Orthodoxe / Catholique (esp, pt, fr) / Protestant (germanique /anglo) / Lumières / Post-moderne, etc.</a:t>
            </a:r>
            <a:endParaRPr lang="fr-CA" sz="2000" b="1">
              <a:solidFill>
                <a:srgbClr val="000000"/>
              </a:solidFill>
              <a:latin typeface="Times" pitchFamily="-84" charset="0"/>
            </a:endParaRP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2590800" y="4883150"/>
            <a:ext cx="6553200" cy="387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5000"/>
              </a:lnSpc>
            </a:pPr>
            <a:r>
              <a:rPr lang="fr-CA" sz="2000">
                <a:solidFill>
                  <a:srgbClr val="000000"/>
                </a:solidFill>
                <a:latin typeface="Times" pitchFamily="-84" charset="0"/>
              </a:rPr>
              <a:t> </a:t>
            </a:r>
            <a:endParaRPr lang="fr-CA" sz="2000" b="1">
              <a:solidFill>
                <a:srgbClr val="000000"/>
              </a:solidFill>
              <a:latin typeface="Times" pitchFamily="-84" charset="0"/>
            </a:endParaRP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2590800" y="5937250"/>
            <a:ext cx="6553200" cy="67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5000"/>
              </a:lnSpc>
            </a:pPr>
            <a:r>
              <a:rPr lang="fr-CA" sz="2000">
                <a:solidFill>
                  <a:srgbClr val="000000"/>
                </a:solidFill>
                <a:latin typeface="Times" pitchFamily="-84" charset="0"/>
              </a:rPr>
              <a:t>F2F, famille, parenté, partages moléculaires, nomadisme, </a:t>
            </a:r>
            <a:r>
              <a:rPr lang="fr-CA" sz="2000" i="1">
                <a:solidFill>
                  <a:srgbClr val="000000"/>
                </a:solidFill>
                <a:latin typeface="Times" pitchFamily="-84" charset="0"/>
              </a:rPr>
              <a:t>guerre</a:t>
            </a:r>
            <a:r>
              <a:rPr lang="fr-CA" sz="2000">
                <a:solidFill>
                  <a:srgbClr val="000000"/>
                </a:solidFill>
                <a:latin typeface="Times" pitchFamily="-84" charset="0"/>
              </a:rPr>
              <a:t>. </a:t>
            </a:r>
            <a:endParaRPr lang="fr-CA" sz="2000" b="1">
              <a:solidFill>
                <a:srgbClr val="000000"/>
              </a:solidFill>
              <a:latin typeface="Times" pitchFamily="-84" charset="0"/>
            </a:endParaRP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7896" y="5783263"/>
            <a:ext cx="1819654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fr-CA" sz="320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pitchFamily="-84" charset="0"/>
              </a:rPr>
              <a:t>Tribus</a:t>
            </a:r>
          </a:p>
          <a:p>
            <a:pPr>
              <a:defRPr/>
            </a:pPr>
            <a:r>
              <a:rPr lang="fr-CA">
                <a:solidFill>
                  <a:srgbClr val="000000"/>
                </a:solidFill>
                <a:latin typeface="Times" pitchFamily="-84" charset="0"/>
              </a:rPr>
              <a:t>Depuis – 300 000</a:t>
            </a:r>
            <a:endParaRPr lang="fr-CA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pitchFamily="-84" charset="0"/>
            </a:endParaRP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169321" y="4792663"/>
            <a:ext cx="188785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fr-CA" sz="320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pitchFamily="-84" charset="0"/>
              </a:rPr>
              <a:t>Territoires</a:t>
            </a:r>
          </a:p>
          <a:p>
            <a:pPr>
              <a:defRPr/>
            </a:pPr>
            <a:r>
              <a:rPr lang="fr-CA">
                <a:solidFill>
                  <a:srgbClr val="000000"/>
                </a:solidFill>
                <a:latin typeface="Times" pitchFamily="-84" charset="0"/>
              </a:rPr>
              <a:t>Depuis – 5 000 </a:t>
            </a:r>
            <a:endParaRPr lang="fr-CA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pitchFamily="-84" charset="0"/>
            </a:endParaRPr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201071" y="3563638"/>
            <a:ext cx="225955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fr-CA" sz="320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pitchFamily="-84" charset="0"/>
              </a:rPr>
              <a:t>Civilisations</a:t>
            </a:r>
          </a:p>
          <a:p>
            <a:pPr>
              <a:defRPr/>
            </a:pPr>
            <a:r>
              <a:rPr lang="fr-CA">
                <a:solidFill>
                  <a:srgbClr val="000000"/>
                </a:solidFill>
                <a:latin typeface="Times" pitchFamily="-84" charset="0"/>
              </a:rPr>
              <a:t>Depuis – 1000</a:t>
            </a:r>
            <a:endParaRPr lang="fr-CA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pitchFamily="-84" charset="0"/>
            </a:endParaRPr>
          </a:p>
        </p:txBody>
      </p:sp>
      <p:sp>
        <p:nvSpPr>
          <p:cNvPr id="43026" name="Text Box 18"/>
          <p:cNvSpPr txBox="1">
            <a:spLocks noChangeArrowheads="1"/>
          </p:cNvSpPr>
          <p:nvPr/>
        </p:nvSpPr>
        <p:spPr bwMode="auto">
          <a:xfrm>
            <a:off x="185196" y="2286000"/>
            <a:ext cx="232728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fr-CA" sz="320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pitchFamily="-84" charset="0"/>
              </a:rPr>
              <a:t>Etats-nations</a:t>
            </a:r>
          </a:p>
          <a:p>
            <a:pPr>
              <a:defRPr/>
            </a:pPr>
            <a:r>
              <a:rPr lang="fr-CA">
                <a:solidFill>
                  <a:srgbClr val="000000"/>
                </a:solidFill>
                <a:latin typeface="Times" pitchFamily="-84" charset="0"/>
              </a:rPr>
              <a:t>Depuis + 1500</a:t>
            </a:r>
            <a:endParaRPr lang="fr-CA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pitchFamily="-84" charset="0"/>
            </a:endParaRPr>
          </a:p>
        </p:txBody>
      </p:sp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193134" y="1066800"/>
            <a:ext cx="2510824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fr-CA" sz="320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pitchFamily="-84" charset="0"/>
              </a:rPr>
              <a:t>Cité logicielle</a:t>
            </a:r>
          </a:p>
          <a:p>
            <a:pPr>
              <a:defRPr/>
            </a:pPr>
            <a:r>
              <a:rPr lang="fr-CA">
                <a:solidFill>
                  <a:srgbClr val="000000"/>
                </a:solidFill>
                <a:latin typeface="Times" pitchFamily="-84" charset="0"/>
              </a:rPr>
              <a:t>A compter de + 2000</a:t>
            </a:r>
            <a:endParaRPr lang="fr-CA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" pitchFamily="-84" charset="0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613646" y="4916935"/>
            <a:ext cx="6553200" cy="67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5000"/>
              </a:lnSpc>
            </a:pPr>
            <a:r>
              <a:rPr lang="fr-CA" sz="2000">
                <a:solidFill>
                  <a:srgbClr val="000000"/>
                </a:solidFill>
                <a:latin typeface="Times" pitchFamily="-84" charset="0"/>
              </a:rPr>
              <a:t>« Down to earth », </a:t>
            </a:r>
            <a:r>
              <a:rPr lang="fr-CA" sz="2000" i="1">
                <a:solidFill>
                  <a:srgbClr val="000000"/>
                </a:solidFill>
                <a:latin typeface="Times" pitchFamily="-84" charset="0"/>
              </a:rPr>
              <a:t>hiérarchie</a:t>
            </a:r>
            <a:r>
              <a:rPr lang="fr-CA" sz="2000">
                <a:solidFill>
                  <a:srgbClr val="000000"/>
                </a:solidFill>
                <a:latin typeface="Times" pitchFamily="-84" charset="0"/>
              </a:rPr>
              <a:t>, autour d’un palais-temple, partage de sol, habitat, municipalité, impôts locaux, adresse... </a:t>
            </a:r>
            <a:endParaRPr lang="fr-CA" sz="2000" b="1">
              <a:solidFill>
                <a:srgbClr val="000000"/>
              </a:solidFill>
              <a:latin typeface="Times" pitchFamily="-8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Pragmatique des niveaux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1590199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fr-FR" sz="2800"/>
              <a:t>Les cinq niveaux de subjectivité se transforment et s’influencent mutuellement.</a:t>
            </a:r>
          </a:p>
          <a:p>
            <a:r>
              <a:rPr lang="fr-FR" sz="2800"/>
              <a:t>A chaque niveau correspond plusieurs types de « pouvoirs » en rapport hétérarchique.</a:t>
            </a:r>
          </a:p>
          <a:p>
            <a:r>
              <a:rPr lang="fr-FR" sz="2800"/>
              <a:t>Luttes </a:t>
            </a:r>
          </a:p>
          <a:p>
            <a:pPr lvl="1"/>
            <a:r>
              <a:rPr lang="fr-FR"/>
              <a:t>entre types de pouvoirs, </a:t>
            </a:r>
          </a:p>
          <a:p>
            <a:pPr lvl="1"/>
            <a:r>
              <a:rPr lang="fr-FR"/>
              <a:t>entre pouvoirs de même type </a:t>
            </a:r>
          </a:p>
          <a:p>
            <a:pPr lvl="1"/>
            <a:r>
              <a:rPr lang="fr-FR"/>
              <a:t>externes et internes</a:t>
            </a:r>
          </a:p>
          <a:p>
            <a:r>
              <a:rPr lang="fr-FR" sz="2800"/>
              <a:t>Le pilotage appartient plutôt aux niveaux supérieurs, mais les couches inférieures ne disparaissent </a:t>
            </a:r>
            <a:r>
              <a:rPr lang="fr-FR" sz="2800" i="1"/>
              <a:t>jamais</a:t>
            </a:r>
            <a:r>
              <a:rPr lang="fr-FR" sz="28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4614"/>
            <a:ext cx="8229600" cy="1115470"/>
          </a:xfrm>
        </p:spPr>
        <p:txBody>
          <a:bodyPr>
            <a:normAutofit/>
          </a:bodyPr>
          <a:lstStyle/>
          <a:p>
            <a:r>
              <a:rPr lang="fr-FR"/>
              <a:t>La subjectivité logicielle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50084"/>
            <a:ext cx="8229600" cy="5707916"/>
          </a:xfrm>
        </p:spPr>
        <p:txBody>
          <a:bodyPr>
            <a:normAutofit fontScale="85000" lnSpcReduction="20000"/>
          </a:bodyPr>
          <a:lstStyle/>
          <a:p>
            <a:r>
              <a:rPr lang="fr-FR"/>
              <a:t>Relations logicielles aux autres sujets</a:t>
            </a:r>
          </a:p>
          <a:p>
            <a:pPr lvl="1"/>
            <a:r>
              <a:rPr lang="fr-FR"/>
              <a:t>Extension, intensité, structure, qualité</a:t>
            </a:r>
          </a:p>
          <a:p>
            <a:pPr lvl="1"/>
            <a:r>
              <a:rPr lang="fr-FR"/>
              <a:t>Quels sujets?</a:t>
            </a:r>
          </a:p>
          <a:p>
            <a:r>
              <a:rPr lang="fr-FR"/>
              <a:t>Relations aux données</a:t>
            </a:r>
          </a:p>
          <a:p>
            <a:pPr lvl="1"/>
            <a:r>
              <a:rPr lang="fr-FR"/>
              <a:t>Création, diffusion, collection, traitement de données et de métadonnées</a:t>
            </a:r>
          </a:p>
          <a:p>
            <a:pPr lvl="1"/>
            <a:r>
              <a:rPr lang="fr-FR"/>
              <a:t>Quel contenu?</a:t>
            </a:r>
          </a:p>
          <a:p>
            <a:r>
              <a:rPr lang="fr-FR"/>
              <a:t>Relations aux algorithmes</a:t>
            </a:r>
          </a:p>
          <a:p>
            <a:pPr lvl="1"/>
            <a:r>
              <a:rPr lang="fr-FR"/>
              <a:t>Conception, programmation, UX design, utilisation.</a:t>
            </a:r>
          </a:p>
          <a:p>
            <a:pPr lvl="1"/>
            <a:r>
              <a:rPr lang="fr-FR"/>
              <a:t>Quels traitements?</a:t>
            </a:r>
          </a:p>
          <a:p>
            <a:r>
              <a:rPr lang="fr-FR"/>
              <a:t>Avatars du futur</a:t>
            </a:r>
          </a:p>
          <a:p>
            <a:pPr lvl="1"/>
            <a:r>
              <a:rPr lang="fr-FR"/>
              <a:t>Fonction de représentation en ligne (différentiée selon les personnes) de nos trois relations logicielles.</a:t>
            </a:r>
          </a:p>
          <a:p>
            <a:r>
              <a:rPr lang="fr-FR"/>
              <a:t>Conscience logicielle</a:t>
            </a:r>
          </a:p>
          <a:p>
            <a:pPr lvl="1"/>
            <a:r>
              <a:rPr lang="fr-FR"/>
              <a:t>Jeux, stratégies</a:t>
            </a:r>
          </a:p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30075"/>
          </a:xfrm>
        </p:spPr>
        <p:txBody>
          <a:bodyPr>
            <a:normAutofit/>
          </a:bodyPr>
          <a:lstStyle/>
          <a:p>
            <a:r>
              <a:rPr lang="fr-FR"/>
              <a:t>Les pouvoirs logiciels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0005" y="1030075"/>
            <a:ext cx="8750238" cy="5827925"/>
          </a:xfrm>
        </p:spPr>
        <p:txBody>
          <a:bodyPr>
            <a:normAutofit fontScale="92500" lnSpcReduction="20000"/>
          </a:bodyPr>
          <a:lstStyle/>
          <a:p>
            <a:r>
              <a:rPr lang="fr-FR"/>
              <a:t>Déterminent les relations dans la cité logicielle et de plus en plus </a:t>
            </a:r>
            <a:r>
              <a:rPr lang="fr-FR" i="1"/>
              <a:t>dans les niveaux précédents</a:t>
            </a:r>
            <a:r>
              <a:rPr lang="fr-FR"/>
              <a:t>.</a:t>
            </a:r>
          </a:p>
          <a:p>
            <a:r>
              <a:rPr lang="fr-FR" b="1"/>
              <a:t>Intersubjectivité</a:t>
            </a:r>
            <a:r>
              <a:rPr lang="fr-FR"/>
              <a:t>: Pouvoir de communication et d’influence.</a:t>
            </a:r>
          </a:p>
          <a:p>
            <a:r>
              <a:rPr lang="fr-FR" b="1"/>
              <a:t>Données et métadonnées</a:t>
            </a:r>
            <a:r>
              <a:rPr lang="fr-FR"/>
              <a:t>: Pouvoir de création, d’accès, de collection, de transformation, de traitement, de rediffusion.</a:t>
            </a:r>
          </a:p>
          <a:p>
            <a:r>
              <a:rPr lang="fr-FR" b="1"/>
              <a:t>Algorithmes</a:t>
            </a:r>
            <a:r>
              <a:rPr lang="fr-FR"/>
              <a:t>: pouvoirs de création, de transformation, d’utilisation</a:t>
            </a:r>
          </a:p>
          <a:p>
            <a:r>
              <a:rPr lang="fr-FR" b="1"/>
              <a:t>Commons</a:t>
            </a:r>
            <a:r>
              <a:rPr lang="fr-FR"/>
              <a:t>. Plus les données et les algorithmes sont « libres » et plus les pouvoirs sont partagés. </a:t>
            </a:r>
          </a:p>
          <a:p>
            <a:r>
              <a:rPr lang="fr-FR" b="1"/>
              <a:t>Compétence</a:t>
            </a:r>
            <a:r>
              <a:rPr lang="fr-FR"/>
              <a:t>. Plus les individus cultivent leur litéracie et leurs compétences algorithmique, plus les pouvoirs sont partagés.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ZoneTexte 69"/>
          <p:cNvSpPr txBox="1"/>
          <p:nvPr/>
        </p:nvSpPr>
        <p:spPr>
          <a:xfrm>
            <a:off x="1246042" y="14733"/>
            <a:ext cx="7219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/>
              <a:t>PERSPECTIVE DE L’INTELLIGENCE COLLECTIVE RÉFLEXIVE</a:t>
            </a:r>
          </a:p>
          <a:p>
            <a:pPr algn="ctr"/>
            <a:r>
              <a:rPr lang="fr-FR" sz="2400"/>
              <a:t>DANS LE MEDIUM ALGORITHMIQUE</a:t>
            </a:r>
          </a:p>
        </p:txBody>
      </p:sp>
      <p:grpSp>
        <p:nvGrpSpPr>
          <p:cNvPr id="2" name="Grouper 25"/>
          <p:cNvGrpSpPr>
            <a:grpSpLocks noChangeAspect="1"/>
          </p:cNvGrpSpPr>
          <p:nvPr/>
        </p:nvGrpSpPr>
        <p:grpSpPr>
          <a:xfrm>
            <a:off x="646635" y="2886524"/>
            <a:ext cx="540000" cy="566047"/>
            <a:chOff x="803185" y="1622627"/>
            <a:chExt cx="540000" cy="566047"/>
          </a:xfrm>
        </p:grpSpPr>
        <p:sp>
          <p:nvSpPr>
            <p:cNvPr id="6" name="Corde 5"/>
            <p:cNvSpPr/>
            <p:nvPr/>
          </p:nvSpPr>
          <p:spPr>
            <a:xfrm rot="6419673">
              <a:off x="857784" y="1591527"/>
              <a:ext cx="445667" cy="507867"/>
            </a:xfrm>
            <a:prstGeom prst="chord">
              <a:avLst>
                <a:gd name="adj1" fmla="val 3161047"/>
                <a:gd name="adj2" fmla="val 16338511"/>
              </a:avLst>
            </a:prstGeom>
            <a:solidFill>
              <a:srgbClr val="BFBFB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/>
            <p:cNvSpPr/>
            <p:nvPr/>
          </p:nvSpPr>
          <p:spPr>
            <a:xfrm>
              <a:off x="803185" y="1645499"/>
              <a:ext cx="540000" cy="540000"/>
            </a:xfrm>
            <a:prstGeom prst="ellipse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/>
            <p:cNvSpPr/>
            <p:nvPr/>
          </p:nvSpPr>
          <p:spPr>
            <a:xfrm>
              <a:off x="977810" y="1648674"/>
              <a:ext cx="209550" cy="540000"/>
            </a:xfrm>
            <a:prstGeom prst="ellipse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1" name="Connecteur droit 20"/>
            <p:cNvCxnSpPr>
              <a:stCxn id="19" idx="6"/>
              <a:endCxn id="19" idx="2"/>
            </p:cNvCxnSpPr>
            <p:nvPr/>
          </p:nvCxnSpPr>
          <p:spPr>
            <a:xfrm flipH="1">
              <a:off x="803185" y="1915499"/>
              <a:ext cx="540000" cy="1588"/>
            </a:xfrm>
            <a:prstGeom prst="line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r 63"/>
          <p:cNvGrpSpPr>
            <a:grpSpLocks noChangeAspect="1"/>
          </p:cNvGrpSpPr>
          <p:nvPr/>
        </p:nvGrpSpPr>
        <p:grpSpPr>
          <a:xfrm>
            <a:off x="663310" y="4552531"/>
            <a:ext cx="540000" cy="561594"/>
            <a:chOff x="6342629" y="3249608"/>
            <a:chExt cx="540000" cy="561594"/>
          </a:xfrm>
        </p:grpSpPr>
        <p:sp>
          <p:nvSpPr>
            <p:cNvPr id="5" name="Corde 4"/>
            <p:cNvSpPr/>
            <p:nvPr/>
          </p:nvSpPr>
          <p:spPr>
            <a:xfrm rot="15180327" flipV="1">
              <a:off x="6394552" y="3334435"/>
              <a:ext cx="445667" cy="507867"/>
            </a:xfrm>
            <a:prstGeom prst="chord">
              <a:avLst>
                <a:gd name="adj1" fmla="val 3161047"/>
                <a:gd name="adj2" fmla="val 16338511"/>
              </a:avLst>
            </a:prstGeom>
            <a:solidFill>
              <a:srgbClr val="BFBFB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/>
            <p:cNvSpPr/>
            <p:nvPr/>
          </p:nvSpPr>
          <p:spPr>
            <a:xfrm>
              <a:off x="6342629" y="3249608"/>
              <a:ext cx="540000" cy="540000"/>
            </a:xfrm>
            <a:prstGeom prst="ellipse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/>
            <p:cNvSpPr>
              <a:spLocks noChangeAspect="1"/>
            </p:cNvSpPr>
            <p:nvPr/>
          </p:nvSpPr>
          <p:spPr>
            <a:xfrm>
              <a:off x="6517254" y="3252783"/>
              <a:ext cx="209550" cy="540000"/>
            </a:xfrm>
            <a:prstGeom prst="ellipse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4" name="Connecteur droit 23"/>
            <p:cNvCxnSpPr>
              <a:stCxn id="22" idx="6"/>
              <a:endCxn id="22" idx="2"/>
            </p:cNvCxnSpPr>
            <p:nvPr/>
          </p:nvCxnSpPr>
          <p:spPr>
            <a:xfrm flipH="1">
              <a:off x="6342629" y="3519608"/>
              <a:ext cx="540000" cy="1588"/>
            </a:xfrm>
            <a:prstGeom prst="line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ZoneTexte 51"/>
          <p:cNvSpPr txBox="1"/>
          <p:nvPr/>
        </p:nvSpPr>
        <p:spPr>
          <a:xfrm>
            <a:off x="-40764" y="3393903"/>
            <a:ext cx="20262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Développem</a:t>
            </a:r>
            <a:r>
              <a:rPr lang="fr-FR" sz="2000" baseline="30000" dirty="0"/>
              <a:t>t</a:t>
            </a:r>
          </a:p>
          <a:p>
            <a:pPr algn="ctr"/>
            <a:r>
              <a:rPr lang="fr-FR" sz="2000" dirty="0" err="1"/>
              <a:t>humain</a:t>
            </a:r>
            <a:endParaRPr lang="fr-FR" sz="2000"/>
          </a:p>
          <a:p>
            <a:pPr algn="ctr"/>
            <a:r>
              <a:rPr lang="fr-FR" sz="2000"/>
              <a:t>virtuel</a:t>
            </a:r>
            <a:endParaRPr lang="fr-FR" sz="2000" baseline="30000"/>
          </a:p>
        </p:txBody>
      </p:sp>
      <p:sp>
        <p:nvSpPr>
          <p:cNvPr id="53" name="ZoneTexte 52"/>
          <p:cNvSpPr txBox="1"/>
          <p:nvPr/>
        </p:nvSpPr>
        <p:spPr>
          <a:xfrm>
            <a:off x="60480" y="5018680"/>
            <a:ext cx="17622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Développem</a:t>
            </a:r>
            <a:r>
              <a:rPr lang="fr-FR" sz="2000" baseline="30000" dirty="0"/>
              <a:t>t</a:t>
            </a:r>
          </a:p>
          <a:p>
            <a:pPr algn="ctr"/>
            <a:r>
              <a:rPr lang="fr-FR" sz="2000" dirty="0" err="1"/>
              <a:t>humain</a:t>
            </a:r>
            <a:endParaRPr lang="fr-FR" sz="2000"/>
          </a:p>
          <a:p>
            <a:pPr algn="ctr"/>
            <a:r>
              <a:rPr lang="fr-FR" sz="2000"/>
              <a:t>actuel</a:t>
            </a:r>
          </a:p>
        </p:txBody>
      </p:sp>
      <p:grpSp>
        <p:nvGrpSpPr>
          <p:cNvPr id="4" name="Grouper 26"/>
          <p:cNvGrpSpPr>
            <a:grpSpLocks noChangeAspect="1"/>
          </p:cNvGrpSpPr>
          <p:nvPr/>
        </p:nvGrpSpPr>
        <p:grpSpPr>
          <a:xfrm>
            <a:off x="2662152" y="1610105"/>
            <a:ext cx="540000" cy="546350"/>
            <a:chOff x="4283374" y="1649311"/>
            <a:chExt cx="540000" cy="546350"/>
          </a:xfrm>
        </p:grpSpPr>
        <p:sp>
          <p:nvSpPr>
            <p:cNvPr id="17" name="Ellipse 16"/>
            <p:cNvSpPr/>
            <p:nvPr/>
          </p:nvSpPr>
          <p:spPr>
            <a:xfrm>
              <a:off x="4283374" y="1649311"/>
              <a:ext cx="540000" cy="540000"/>
            </a:xfrm>
            <a:prstGeom prst="ellipse">
              <a:avLst/>
            </a:prstGeom>
            <a:solidFill>
              <a:srgbClr val="BFBFB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/>
            <p:cNvSpPr/>
            <p:nvPr/>
          </p:nvSpPr>
          <p:spPr>
            <a:xfrm>
              <a:off x="4457999" y="1652486"/>
              <a:ext cx="209550" cy="54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Lune 24"/>
            <p:cNvSpPr/>
            <p:nvPr/>
          </p:nvSpPr>
          <p:spPr>
            <a:xfrm flipH="1">
              <a:off x="4575724" y="1655661"/>
              <a:ext cx="247650" cy="540000"/>
            </a:xfrm>
            <a:prstGeom prst="moon">
              <a:avLst>
                <a:gd name="adj" fmla="val 61538"/>
              </a:avLst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7" name="Connecteur droit 26"/>
            <p:cNvCxnSpPr>
              <a:stCxn id="25" idx="1"/>
              <a:endCxn id="17" idx="2"/>
            </p:cNvCxnSpPr>
            <p:nvPr/>
          </p:nvCxnSpPr>
          <p:spPr>
            <a:xfrm flipH="1" flipV="1">
              <a:off x="4283374" y="1919311"/>
              <a:ext cx="540000" cy="6350"/>
            </a:xfrm>
            <a:prstGeom prst="line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er 27"/>
          <p:cNvGrpSpPr>
            <a:grpSpLocks noChangeAspect="1"/>
          </p:cNvGrpSpPr>
          <p:nvPr/>
        </p:nvGrpSpPr>
        <p:grpSpPr>
          <a:xfrm>
            <a:off x="5174830" y="1603143"/>
            <a:ext cx="540000" cy="543175"/>
            <a:chOff x="5902905" y="1651849"/>
            <a:chExt cx="540000" cy="543175"/>
          </a:xfrm>
        </p:grpSpPr>
        <p:sp>
          <p:nvSpPr>
            <p:cNvPr id="29" name="Ellipse 28"/>
            <p:cNvSpPr/>
            <p:nvPr/>
          </p:nvSpPr>
          <p:spPr>
            <a:xfrm>
              <a:off x="5902905" y="1651849"/>
              <a:ext cx="540000" cy="540000"/>
            </a:xfrm>
            <a:prstGeom prst="ellipse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Ellipse 29"/>
            <p:cNvSpPr/>
            <p:nvPr/>
          </p:nvSpPr>
          <p:spPr>
            <a:xfrm>
              <a:off x="6077530" y="1655024"/>
              <a:ext cx="20955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1" name="Connecteur droit 30"/>
            <p:cNvCxnSpPr>
              <a:stCxn id="29" idx="6"/>
              <a:endCxn id="29" idx="2"/>
            </p:cNvCxnSpPr>
            <p:nvPr/>
          </p:nvCxnSpPr>
          <p:spPr>
            <a:xfrm flipH="1">
              <a:off x="5902905" y="1921849"/>
              <a:ext cx="540000" cy="1588"/>
            </a:xfrm>
            <a:prstGeom prst="line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r 28"/>
          <p:cNvGrpSpPr>
            <a:grpSpLocks noChangeAspect="1"/>
          </p:cNvGrpSpPr>
          <p:nvPr/>
        </p:nvGrpSpPr>
        <p:grpSpPr>
          <a:xfrm>
            <a:off x="7555893" y="1609462"/>
            <a:ext cx="540000" cy="543175"/>
            <a:chOff x="7569356" y="1650624"/>
            <a:chExt cx="540000" cy="543175"/>
          </a:xfrm>
        </p:grpSpPr>
        <p:sp>
          <p:nvSpPr>
            <p:cNvPr id="33" name="Ellipse 32"/>
            <p:cNvSpPr/>
            <p:nvPr/>
          </p:nvSpPr>
          <p:spPr>
            <a:xfrm>
              <a:off x="7569356" y="1650624"/>
              <a:ext cx="20955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/>
            <p:cNvSpPr/>
            <p:nvPr/>
          </p:nvSpPr>
          <p:spPr>
            <a:xfrm>
              <a:off x="7569356" y="1650624"/>
              <a:ext cx="540000" cy="540000"/>
            </a:xfrm>
            <a:prstGeom prst="ellipse">
              <a:avLst/>
            </a:prstGeom>
            <a:solidFill>
              <a:srgbClr val="BFBFB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/>
            <p:cNvSpPr/>
            <p:nvPr/>
          </p:nvSpPr>
          <p:spPr>
            <a:xfrm>
              <a:off x="7743981" y="1653799"/>
              <a:ext cx="209550" cy="54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Lune 35"/>
            <p:cNvSpPr/>
            <p:nvPr/>
          </p:nvSpPr>
          <p:spPr>
            <a:xfrm>
              <a:off x="7569356" y="1650624"/>
              <a:ext cx="292350" cy="540000"/>
            </a:xfrm>
            <a:prstGeom prst="moon">
              <a:avLst>
                <a:gd name="adj" fmla="val 61538"/>
              </a:avLst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7" name="Connecteur droit 36"/>
            <p:cNvCxnSpPr>
              <a:stCxn id="34" idx="6"/>
              <a:endCxn id="36" idx="1"/>
            </p:cNvCxnSpPr>
            <p:nvPr/>
          </p:nvCxnSpPr>
          <p:spPr>
            <a:xfrm flipH="1">
              <a:off x="7569356" y="1920624"/>
              <a:ext cx="540000" cy="1588"/>
            </a:xfrm>
            <a:prstGeom prst="line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ZoneTexte 37"/>
          <p:cNvSpPr txBox="1"/>
          <p:nvPr/>
        </p:nvSpPr>
        <p:spPr>
          <a:xfrm>
            <a:off x="1830967" y="2129099"/>
            <a:ext cx="237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/>
              <a:t>Réseaux de signes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4208281" y="2128087"/>
            <a:ext cx="2414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/>
              <a:t>Réseaux d’êtres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6622289" y="2112711"/>
            <a:ext cx="238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/>
              <a:t>Réseaux de choses</a:t>
            </a:r>
          </a:p>
        </p:txBody>
      </p:sp>
      <p:cxnSp>
        <p:nvCxnSpPr>
          <p:cNvPr id="45" name="Connecteur droit 44"/>
          <p:cNvCxnSpPr/>
          <p:nvPr/>
        </p:nvCxnSpPr>
        <p:spPr>
          <a:xfrm rot="16200000" flipH="1">
            <a:off x="-556558" y="3716837"/>
            <a:ext cx="4758660" cy="1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rot="16200000" flipH="1">
            <a:off x="1828952" y="3716837"/>
            <a:ext cx="4758660" cy="2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 rot="16200000" flipH="1">
            <a:off x="4242955" y="3716837"/>
            <a:ext cx="4758662" cy="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 rot="10800000">
            <a:off x="154801" y="4386948"/>
            <a:ext cx="8853343" cy="15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 rot="10800000">
            <a:off x="154801" y="2712806"/>
            <a:ext cx="8853343" cy="159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/>
          <p:nvPr/>
        </p:nvCxnSpPr>
        <p:spPr>
          <a:xfrm rot="10800000">
            <a:off x="154801" y="6096168"/>
            <a:ext cx="8853342" cy="159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 rot="5400000">
            <a:off x="6629607" y="3717629"/>
            <a:ext cx="4757072" cy="11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ZoneTexte 81"/>
          <p:cNvSpPr txBox="1"/>
          <p:nvPr/>
        </p:nvSpPr>
        <p:spPr>
          <a:xfrm>
            <a:off x="1831850" y="2787619"/>
            <a:ext cx="237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/>
              <a:t>Connaissances</a:t>
            </a:r>
          </a:p>
        </p:txBody>
      </p:sp>
      <p:sp>
        <p:nvSpPr>
          <p:cNvPr id="83" name="ZoneTexte 82"/>
          <p:cNvSpPr txBox="1"/>
          <p:nvPr/>
        </p:nvSpPr>
        <p:spPr>
          <a:xfrm>
            <a:off x="4249253" y="2793969"/>
            <a:ext cx="2414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/>
              <a:t>Ethiques</a:t>
            </a:r>
            <a:endParaRPr lang="fr-FR" sz="2000"/>
          </a:p>
        </p:txBody>
      </p:sp>
      <p:sp>
        <p:nvSpPr>
          <p:cNvPr id="84" name="ZoneTexte 83"/>
          <p:cNvSpPr txBox="1"/>
          <p:nvPr/>
        </p:nvSpPr>
        <p:spPr>
          <a:xfrm>
            <a:off x="6622288" y="2800319"/>
            <a:ext cx="2385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/>
              <a:t>Puissances</a:t>
            </a:r>
          </a:p>
        </p:txBody>
      </p:sp>
      <p:sp>
        <p:nvSpPr>
          <p:cNvPr id="85" name="ZoneTexte 84"/>
          <p:cNvSpPr txBox="1"/>
          <p:nvPr/>
        </p:nvSpPr>
        <p:spPr>
          <a:xfrm>
            <a:off x="1758104" y="4448331"/>
            <a:ext cx="237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/>
              <a:t>Messages</a:t>
            </a:r>
          </a:p>
        </p:txBody>
      </p:sp>
      <p:sp>
        <p:nvSpPr>
          <p:cNvPr id="86" name="ZoneTexte 85"/>
          <p:cNvSpPr txBox="1"/>
          <p:nvPr/>
        </p:nvSpPr>
        <p:spPr>
          <a:xfrm>
            <a:off x="4241057" y="4454681"/>
            <a:ext cx="2414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/>
              <a:t>Personnes</a:t>
            </a:r>
          </a:p>
        </p:txBody>
      </p:sp>
      <p:sp>
        <p:nvSpPr>
          <p:cNvPr id="87" name="ZoneTexte 86"/>
          <p:cNvSpPr txBox="1"/>
          <p:nvPr/>
        </p:nvSpPr>
        <p:spPr>
          <a:xfrm>
            <a:off x="6622286" y="4461031"/>
            <a:ext cx="2385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Équipements</a:t>
            </a:r>
          </a:p>
        </p:txBody>
      </p:sp>
      <p:grpSp>
        <p:nvGrpSpPr>
          <p:cNvPr id="9" name="Grouper 73"/>
          <p:cNvGrpSpPr/>
          <p:nvPr/>
        </p:nvGrpSpPr>
        <p:grpSpPr>
          <a:xfrm>
            <a:off x="2181027" y="3408089"/>
            <a:ext cx="162705" cy="708428"/>
            <a:chOff x="2263577" y="3849876"/>
            <a:chExt cx="162705" cy="708428"/>
          </a:xfrm>
        </p:grpSpPr>
        <p:grpSp>
          <p:nvGrpSpPr>
            <p:cNvPr id="10" name="Grouper 26"/>
            <p:cNvGrpSpPr>
              <a:grpSpLocks noChangeAspect="1"/>
            </p:cNvGrpSpPr>
            <p:nvPr/>
          </p:nvGrpSpPr>
          <p:grpSpPr>
            <a:xfrm>
              <a:off x="2264282" y="3849876"/>
              <a:ext cx="162000" cy="163905"/>
              <a:chOff x="4283374" y="1649311"/>
              <a:chExt cx="540000" cy="546350"/>
            </a:xfrm>
          </p:grpSpPr>
          <p:sp>
            <p:nvSpPr>
              <p:cNvPr id="54" name="Ellipse 53"/>
              <p:cNvSpPr/>
              <p:nvPr/>
            </p:nvSpPr>
            <p:spPr>
              <a:xfrm>
                <a:off x="4283374" y="1649311"/>
                <a:ext cx="540000" cy="540000"/>
              </a:xfrm>
              <a:prstGeom prst="ellipse">
                <a:avLst/>
              </a:prstGeom>
              <a:solidFill>
                <a:srgbClr val="BFBFB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5" name="Ellipse 54"/>
              <p:cNvSpPr/>
              <p:nvPr/>
            </p:nvSpPr>
            <p:spPr>
              <a:xfrm>
                <a:off x="4457999" y="1652486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6" name="Lune 55"/>
              <p:cNvSpPr/>
              <p:nvPr/>
            </p:nvSpPr>
            <p:spPr>
              <a:xfrm flipH="1">
                <a:off x="4575724" y="1655661"/>
                <a:ext cx="247650" cy="540000"/>
              </a:xfrm>
              <a:prstGeom prst="moon">
                <a:avLst>
                  <a:gd name="adj" fmla="val 61538"/>
                </a:avLst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cxnSp>
            <p:nvCxnSpPr>
              <p:cNvPr id="57" name="Connecteur droit 56"/>
              <p:cNvCxnSpPr>
                <a:stCxn id="56" idx="1"/>
                <a:endCxn id="54" idx="2"/>
              </p:cNvCxnSpPr>
              <p:nvPr/>
            </p:nvCxnSpPr>
            <p:spPr>
              <a:xfrm flipH="1" flipV="1">
                <a:off x="4283374" y="1919311"/>
                <a:ext cx="540000" cy="6350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er 57"/>
            <p:cNvGrpSpPr>
              <a:grpSpLocks noChangeAspect="1"/>
            </p:cNvGrpSpPr>
            <p:nvPr/>
          </p:nvGrpSpPr>
          <p:grpSpPr>
            <a:xfrm>
              <a:off x="2263577" y="4126914"/>
              <a:ext cx="162000" cy="162954"/>
              <a:chOff x="5902905" y="1651849"/>
              <a:chExt cx="540000" cy="543175"/>
            </a:xfrm>
          </p:grpSpPr>
          <p:sp>
            <p:nvSpPr>
              <p:cNvPr id="59" name="Ellipse 58"/>
              <p:cNvSpPr/>
              <p:nvPr/>
            </p:nvSpPr>
            <p:spPr>
              <a:xfrm>
                <a:off x="5902905" y="1651849"/>
                <a:ext cx="540000" cy="540000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Ellipse 59"/>
              <p:cNvSpPr/>
              <p:nvPr/>
            </p:nvSpPr>
            <p:spPr>
              <a:xfrm>
                <a:off x="6077530" y="1655024"/>
                <a:ext cx="20955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cxnSp>
            <p:nvCxnSpPr>
              <p:cNvPr id="61" name="Connecteur droit 60"/>
              <p:cNvCxnSpPr>
                <a:stCxn id="59" idx="6"/>
                <a:endCxn id="59" idx="2"/>
              </p:cNvCxnSpPr>
              <p:nvPr/>
            </p:nvCxnSpPr>
            <p:spPr>
              <a:xfrm flipH="1">
                <a:off x="5902905" y="1921849"/>
                <a:ext cx="540000" cy="1588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er 28"/>
            <p:cNvGrpSpPr>
              <a:grpSpLocks noChangeAspect="1"/>
            </p:cNvGrpSpPr>
            <p:nvPr/>
          </p:nvGrpSpPr>
          <p:grpSpPr>
            <a:xfrm>
              <a:off x="2263754" y="4395350"/>
              <a:ext cx="162000" cy="162954"/>
              <a:chOff x="7569356" y="1650624"/>
              <a:chExt cx="540000" cy="543175"/>
            </a:xfrm>
          </p:grpSpPr>
          <p:sp>
            <p:nvSpPr>
              <p:cNvPr id="65" name="Ellipse 64"/>
              <p:cNvSpPr/>
              <p:nvPr/>
            </p:nvSpPr>
            <p:spPr>
              <a:xfrm>
                <a:off x="7569356" y="1650624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6" name="Ellipse 65"/>
              <p:cNvSpPr/>
              <p:nvPr/>
            </p:nvSpPr>
            <p:spPr>
              <a:xfrm>
                <a:off x="7569356" y="1650624"/>
                <a:ext cx="540000" cy="540000"/>
              </a:xfrm>
              <a:prstGeom prst="ellipse">
                <a:avLst/>
              </a:prstGeom>
              <a:solidFill>
                <a:srgbClr val="BFBFB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7" name="Ellipse 66"/>
              <p:cNvSpPr/>
              <p:nvPr/>
            </p:nvSpPr>
            <p:spPr>
              <a:xfrm>
                <a:off x="7743981" y="1653799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9" name="Lune 68"/>
              <p:cNvSpPr/>
              <p:nvPr/>
            </p:nvSpPr>
            <p:spPr>
              <a:xfrm>
                <a:off x="7569356" y="1650624"/>
                <a:ext cx="292350" cy="540000"/>
              </a:xfrm>
              <a:prstGeom prst="moon">
                <a:avLst>
                  <a:gd name="adj" fmla="val 61538"/>
                </a:avLst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cxnSp>
            <p:nvCxnSpPr>
              <p:cNvPr id="71" name="Connecteur droit 70"/>
              <p:cNvCxnSpPr>
                <a:stCxn id="66" idx="6"/>
                <a:endCxn id="69" idx="1"/>
              </p:cNvCxnSpPr>
              <p:nvPr/>
            </p:nvCxnSpPr>
            <p:spPr>
              <a:xfrm flipH="1">
                <a:off x="7569356" y="1920624"/>
                <a:ext cx="540000" cy="1588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2" name="Rectangle 71"/>
          <p:cNvSpPr/>
          <p:nvPr/>
        </p:nvSpPr>
        <p:spPr>
          <a:xfrm>
            <a:off x="2359307" y="3274129"/>
            <a:ext cx="11912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Sciences</a:t>
            </a:r>
          </a:p>
          <a:p>
            <a:r>
              <a:rPr lang="fr-FR" dirty="0"/>
              <a:t>Arts</a:t>
            </a:r>
          </a:p>
          <a:p>
            <a:r>
              <a:rPr lang="fr-FR" dirty="0" err="1"/>
              <a:t>Sagesses</a:t>
            </a:r>
            <a:endParaRPr lang="fr-FR"/>
          </a:p>
        </p:txBody>
      </p:sp>
      <p:sp>
        <p:nvSpPr>
          <p:cNvPr id="73" name="Rectangle 72"/>
          <p:cNvSpPr/>
          <p:nvPr/>
        </p:nvSpPr>
        <p:spPr>
          <a:xfrm>
            <a:off x="4717873" y="3274129"/>
            <a:ext cx="18567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/>
              <a:t>Gouvernance</a:t>
            </a:r>
            <a:br>
              <a:rPr lang="fr-FR"/>
            </a:br>
            <a:r>
              <a:rPr lang="fr-FR"/>
              <a:t>Valeurs </a:t>
            </a:r>
          </a:p>
          <a:p>
            <a:r>
              <a:rPr lang="fr-FR"/>
              <a:t>Droits/obligations</a:t>
            </a:r>
          </a:p>
        </p:txBody>
      </p:sp>
      <p:grpSp>
        <p:nvGrpSpPr>
          <p:cNvPr id="13" name="Grouper 74"/>
          <p:cNvGrpSpPr/>
          <p:nvPr/>
        </p:nvGrpSpPr>
        <p:grpSpPr>
          <a:xfrm>
            <a:off x="4498018" y="3407136"/>
            <a:ext cx="162705" cy="708428"/>
            <a:chOff x="2263577" y="3849876"/>
            <a:chExt cx="162705" cy="708428"/>
          </a:xfrm>
        </p:grpSpPr>
        <p:grpSp>
          <p:nvGrpSpPr>
            <p:cNvPr id="14" name="Grouper 26"/>
            <p:cNvGrpSpPr>
              <a:grpSpLocks noChangeAspect="1"/>
            </p:cNvGrpSpPr>
            <p:nvPr/>
          </p:nvGrpSpPr>
          <p:grpSpPr>
            <a:xfrm>
              <a:off x="2264282" y="3849880"/>
              <a:ext cx="162000" cy="163906"/>
              <a:chOff x="4283374" y="1649311"/>
              <a:chExt cx="540000" cy="546350"/>
            </a:xfrm>
          </p:grpSpPr>
          <p:sp>
            <p:nvSpPr>
              <p:cNvPr id="93" name="Ellipse 92"/>
              <p:cNvSpPr/>
              <p:nvPr/>
            </p:nvSpPr>
            <p:spPr>
              <a:xfrm>
                <a:off x="4283374" y="1649311"/>
                <a:ext cx="540000" cy="540000"/>
              </a:xfrm>
              <a:prstGeom prst="ellipse">
                <a:avLst/>
              </a:prstGeom>
              <a:solidFill>
                <a:srgbClr val="BFBFB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4" name="Ellipse 93"/>
              <p:cNvSpPr/>
              <p:nvPr/>
            </p:nvSpPr>
            <p:spPr>
              <a:xfrm>
                <a:off x="4457999" y="1652486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5" name="Lune 94"/>
              <p:cNvSpPr/>
              <p:nvPr/>
            </p:nvSpPr>
            <p:spPr>
              <a:xfrm flipH="1">
                <a:off x="4575724" y="1655661"/>
                <a:ext cx="247650" cy="540000"/>
              </a:xfrm>
              <a:prstGeom prst="moon">
                <a:avLst>
                  <a:gd name="adj" fmla="val 61538"/>
                </a:avLst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96" name="Connecteur droit 95"/>
              <p:cNvCxnSpPr>
                <a:stCxn id="95" idx="1"/>
                <a:endCxn id="93" idx="2"/>
              </p:cNvCxnSpPr>
              <p:nvPr/>
            </p:nvCxnSpPr>
            <p:spPr>
              <a:xfrm flipH="1" flipV="1">
                <a:off x="4283374" y="1919311"/>
                <a:ext cx="540000" cy="6350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er 76"/>
            <p:cNvGrpSpPr>
              <a:grpSpLocks noChangeAspect="1"/>
            </p:cNvGrpSpPr>
            <p:nvPr/>
          </p:nvGrpSpPr>
          <p:grpSpPr>
            <a:xfrm>
              <a:off x="2263577" y="4126914"/>
              <a:ext cx="162000" cy="162954"/>
              <a:chOff x="5902905" y="1651849"/>
              <a:chExt cx="540000" cy="543175"/>
            </a:xfrm>
          </p:grpSpPr>
          <p:sp>
            <p:nvSpPr>
              <p:cNvPr id="90" name="Ellipse 89"/>
              <p:cNvSpPr/>
              <p:nvPr/>
            </p:nvSpPr>
            <p:spPr>
              <a:xfrm>
                <a:off x="5902905" y="1651849"/>
                <a:ext cx="540000" cy="540000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1" name="Ellipse 90"/>
              <p:cNvSpPr/>
              <p:nvPr/>
            </p:nvSpPr>
            <p:spPr>
              <a:xfrm>
                <a:off x="6077530" y="1655024"/>
                <a:ext cx="20955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92" name="Connecteur droit 91"/>
              <p:cNvCxnSpPr>
                <a:stCxn id="90" idx="6"/>
                <a:endCxn id="90" idx="2"/>
              </p:cNvCxnSpPr>
              <p:nvPr/>
            </p:nvCxnSpPr>
            <p:spPr>
              <a:xfrm flipH="1">
                <a:off x="5902905" y="1921849"/>
                <a:ext cx="540000" cy="1588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er 28"/>
            <p:cNvGrpSpPr>
              <a:grpSpLocks noChangeAspect="1"/>
            </p:cNvGrpSpPr>
            <p:nvPr/>
          </p:nvGrpSpPr>
          <p:grpSpPr>
            <a:xfrm>
              <a:off x="2263754" y="4395350"/>
              <a:ext cx="162000" cy="162954"/>
              <a:chOff x="7569356" y="1650624"/>
              <a:chExt cx="540000" cy="543175"/>
            </a:xfrm>
          </p:grpSpPr>
          <p:sp>
            <p:nvSpPr>
              <p:cNvPr id="79" name="Ellipse 78"/>
              <p:cNvSpPr/>
              <p:nvPr/>
            </p:nvSpPr>
            <p:spPr>
              <a:xfrm>
                <a:off x="7569356" y="1650624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0" name="Ellipse 79"/>
              <p:cNvSpPr/>
              <p:nvPr/>
            </p:nvSpPr>
            <p:spPr>
              <a:xfrm>
                <a:off x="7569356" y="1650624"/>
                <a:ext cx="540000" cy="540000"/>
              </a:xfrm>
              <a:prstGeom prst="ellipse">
                <a:avLst/>
              </a:prstGeom>
              <a:solidFill>
                <a:srgbClr val="BFBFB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1" name="Ellipse 80"/>
              <p:cNvSpPr/>
              <p:nvPr/>
            </p:nvSpPr>
            <p:spPr>
              <a:xfrm>
                <a:off x="7743981" y="1653799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8" name="Lune 87"/>
              <p:cNvSpPr/>
              <p:nvPr/>
            </p:nvSpPr>
            <p:spPr>
              <a:xfrm>
                <a:off x="7569356" y="1650624"/>
                <a:ext cx="292350" cy="540000"/>
              </a:xfrm>
              <a:prstGeom prst="moon">
                <a:avLst>
                  <a:gd name="adj" fmla="val 61538"/>
                </a:avLst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89" name="Connecteur droit 88"/>
              <p:cNvCxnSpPr>
                <a:stCxn id="80" idx="6"/>
                <a:endCxn id="88" idx="1"/>
              </p:cNvCxnSpPr>
              <p:nvPr/>
            </p:nvCxnSpPr>
            <p:spPr>
              <a:xfrm flipH="1">
                <a:off x="7569356" y="1920624"/>
                <a:ext cx="540000" cy="1588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7" name="Rectangle 96"/>
          <p:cNvSpPr/>
          <p:nvPr/>
        </p:nvSpPr>
        <p:spPr>
          <a:xfrm>
            <a:off x="6998283" y="3283774"/>
            <a:ext cx="14670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/>
              <a:t>Compétences</a:t>
            </a:r>
          </a:p>
          <a:p>
            <a:r>
              <a:rPr lang="fr-FR"/>
              <a:t>Résolution</a:t>
            </a:r>
          </a:p>
          <a:p>
            <a:r>
              <a:rPr lang="fr-FR"/>
              <a:t>Finance</a:t>
            </a:r>
          </a:p>
        </p:txBody>
      </p:sp>
      <p:grpSp>
        <p:nvGrpSpPr>
          <p:cNvPr id="26" name="Grouper 97"/>
          <p:cNvGrpSpPr/>
          <p:nvPr/>
        </p:nvGrpSpPr>
        <p:grpSpPr>
          <a:xfrm>
            <a:off x="6784778" y="3406183"/>
            <a:ext cx="162705" cy="708428"/>
            <a:chOff x="2263577" y="3849876"/>
            <a:chExt cx="162705" cy="708428"/>
          </a:xfrm>
        </p:grpSpPr>
        <p:grpSp>
          <p:nvGrpSpPr>
            <p:cNvPr id="28" name="Grouper 26"/>
            <p:cNvGrpSpPr>
              <a:grpSpLocks noChangeAspect="1"/>
            </p:cNvGrpSpPr>
            <p:nvPr/>
          </p:nvGrpSpPr>
          <p:grpSpPr>
            <a:xfrm>
              <a:off x="2264282" y="3849883"/>
              <a:ext cx="162000" cy="163907"/>
              <a:chOff x="4283374" y="1649311"/>
              <a:chExt cx="540000" cy="546350"/>
            </a:xfrm>
          </p:grpSpPr>
          <p:sp>
            <p:nvSpPr>
              <p:cNvPr id="110" name="Ellipse 109"/>
              <p:cNvSpPr/>
              <p:nvPr/>
            </p:nvSpPr>
            <p:spPr>
              <a:xfrm>
                <a:off x="4283374" y="1649311"/>
                <a:ext cx="540000" cy="540000"/>
              </a:xfrm>
              <a:prstGeom prst="ellipse">
                <a:avLst/>
              </a:prstGeom>
              <a:solidFill>
                <a:srgbClr val="BFBFB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1" name="Ellipse 110"/>
              <p:cNvSpPr/>
              <p:nvPr/>
            </p:nvSpPr>
            <p:spPr>
              <a:xfrm>
                <a:off x="4457999" y="1652486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2" name="Lune 111"/>
              <p:cNvSpPr/>
              <p:nvPr/>
            </p:nvSpPr>
            <p:spPr>
              <a:xfrm flipH="1">
                <a:off x="4575724" y="1655661"/>
                <a:ext cx="247650" cy="540000"/>
              </a:xfrm>
              <a:prstGeom prst="moon">
                <a:avLst>
                  <a:gd name="adj" fmla="val 61538"/>
                </a:avLst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13" name="Connecteur droit 112"/>
              <p:cNvCxnSpPr>
                <a:stCxn id="112" idx="1"/>
                <a:endCxn id="110" idx="2"/>
              </p:cNvCxnSpPr>
              <p:nvPr/>
            </p:nvCxnSpPr>
            <p:spPr>
              <a:xfrm flipH="1" flipV="1">
                <a:off x="4283374" y="1919311"/>
                <a:ext cx="540000" cy="6350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er 99"/>
            <p:cNvGrpSpPr>
              <a:grpSpLocks noChangeAspect="1"/>
            </p:cNvGrpSpPr>
            <p:nvPr/>
          </p:nvGrpSpPr>
          <p:grpSpPr>
            <a:xfrm>
              <a:off x="2263577" y="4126914"/>
              <a:ext cx="162000" cy="162954"/>
              <a:chOff x="5902905" y="1651849"/>
              <a:chExt cx="540000" cy="543175"/>
            </a:xfrm>
          </p:grpSpPr>
          <p:sp>
            <p:nvSpPr>
              <p:cNvPr id="107" name="Ellipse 106"/>
              <p:cNvSpPr/>
              <p:nvPr/>
            </p:nvSpPr>
            <p:spPr>
              <a:xfrm>
                <a:off x="5902905" y="1651849"/>
                <a:ext cx="540000" cy="540000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8" name="Ellipse 107"/>
              <p:cNvSpPr/>
              <p:nvPr/>
            </p:nvSpPr>
            <p:spPr>
              <a:xfrm>
                <a:off x="6077530" y="1655024"/>
                <a:ext cx="20955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09" name="Connecteur droit 108"/>
              <p:cNvCxnSpPr>
                <a:stCxn id="107" idx="6"/>
                <a:endCxn id="107" idx="2"/>
              </p:cNvCxnSpPr>
              <p:nvPr/>
            </p:nvCxnSpPr>
            <p:spPr>
              <a:xfrm flipH="1">
                <a:off x="5902905" y="1921849"/>
                <a:ext cx="540000" cy="1588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er 28"/>
            <p:cNvGrpSpPr>
              <a:grpSpLocks noChangeAspect="1"/>
            </p:cNvGrpSpPr>
            <p:nvPr/>
          </p:nvGrpSpPr>
          <p:grpSpPr>
            <a:xfrm>
              <a:off x="2263754" y="4395350"/>
              <a:ext cx="162000" cy="162954"/>
              <a:chOff x="7569356" y="1650624"/>
              <a:chExt cx="540000" cy="543175"/>
            </a:xfrm>
          </p:grpSpPr>
          <p:sp>
            <p:nvSpPr>
              <p:cNvPr id="102" name="Ellipse 101"/>
              <p:cNvSpPr/>
              <p:nvPr/>
            </p:nvSpPr>
            <p:spPr>
              <a:xfrm>
                <a:off x="7569356" y="1650624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3" name="Ellipse 102"/>
              <p:cNvSpPr/>
              <p:nvPr/>
            </p:nvSpPr>
            <p:spPr>
              <a:xfrm>
                <a:off x="7569356" y="1650624"/>
                <a:ext cx="540000" cy="540000"/>
              </a:xfrm>
              <a:prstGeom prst="ellipse">
                <a:avLst/>
              </a:prstGeom>
              <a:solidFill>
                <a:srgbClr val="BFBFB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4" name="Ellipse 103"/>
              <p:cNvSpPr/>
              <p:nvPr/>
            </p:nvSpPr>
            <p:spPr>
              <a:xfrm>
                <a:off x="7743981" y="1653799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5" name="Lune 104"/>
              <p:cNvSpPr/>
              <p:nvPr/>
            </p:nvSpPr>
            <p:spPr>
              <a:xfrm>
                <a:off x="7569356" y="1650624"/>
                <a:ext cx="292350" cy="540000"/>
              </a:xfrm>
              <a:prstGeom prst="moon">
                <a:avLst>
                  <a:gd name="adj" fmla="val 61538"/>
                </a:avLst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06" name="Connecteur droit 105"/>
              <p:cNvCxnSpPr>
                <a:stCxn id="103" idx="6"/>
                <a:endCxn id="105" idx="1"/>
              </p:cNvCxnSpPr>
              <p:nvPr/>
            </p:nvCxnSpPr>
            <p:spPr>
              <a:xfrm flipH="1">
                <a:off x="7569356" y="1920624"/>
                <a:ext cx="540000" cy="1588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4" name="Rectangle 113"/>
          <p:cNvSpPr/>
          <p:nvPr/>
        </p:nvSpPr>
        <p:spPr>
          <a:xfrm>
            <a:off x="6946136" y="4941577"/>
            <a:ext cx="21042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/>
              <a:t>Technologie</a:t>
            </a:r>
          </a:p>
          <a:p>
            <a:r>
              <a:rPr lang="fr-FR"/>
              <a:t>Santé</a:t>
            </a:r>
          </a:p>
          <a:p>
            <a:r>
              <a:rPr lang="fr-FR"/>
              <a:t>Environ</a:t>
            </a:r>
            <a:r>
              <a:rPr lang="fr-FR" baseline="30000"/>
              <a:t>t </a:t>
            </a:r>
            <a:r>
              <a:rPr lang="fr-FR"/>
              <a:t>bio-phys.</a:t>
            </a:r>
            <a:endParaRPr lang="fr-FR" baseline="30000"/>
          </a:p>
        </p:txBody>
      </p:sp>
      <p:grpSp>
        <p:nvGrpSpPr>
          <p:cNvPr id="42" name="Grouper 114"/>
          <p:cNvGrpSpPr/>
          <p:nvPr/>
        </p:nvGrpSpPr>
        <p:grpSpPr>
          <a:xfrm>
            <a:off x="6783431" y="5083214"/>
            <a:ext cx="162705" cy="708428"/>
            <a:chOff x="2263577" y="3849876"/>
            <a:chExt cx="162705" cy="708428"/>
          </a:xfrm>
        </p:grpSpPr>
        <p:grpSp>
          <p:nvGrpSpPr>
            <p:cNvPr id="43" name="Grouper 26"/>
            <p:cNvGrpSpPr>
              <a:grpSpLocks noChangeAspect="1"/>
            </p:cNvGrpSpPr>
            <p:nvPr/>
          </p:nvGrpSpPr>
          <p:grpSpPr>
            <a:xfrm>
              <a:off x="2264282" y="3849885"/>
              <a:ext cx="162000" cy="163908"/>
              <a:chOff x="4283374" y="1649311"/>
              <a:chExt cx="540000" cy="546350"/>
            </a:xfrm>
          </p:grpSpPr>
          <p:sp>
            <p:nvSpPr>
              <p:cNvPr id="127" name="Ellipse 126"/>
              <p:cNvSpPr/>
              <p:nvPr/>
            </p:nvSpPr>
            <p:spPr>
              <a:xfrm>
                <a:off x="4283374" y="1649311"/>
                <a:ext cx="540000" cy="540000"/>
              </a:xfrm>
              <a:prstGeom prst="ellipse">
                <a:avLst/>
              </a:prstGeom>
              <a:solidFill>
                <a:srgbClr val="BFBFB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8" name="Ellipse 127"/>
              <p:cNvSpPr/>
              <p:nvPr/>
            </p:nvSpPr>
            <p:spPr>
              <a:xfrm>
                <a:off x="4457999" y="1652486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9" name="Lune 128"/>
              <p:cNvSpPr/>
              <p:nvPr/>
            </p:nvSpPr>
            <p:spPr>
              <a:xfrm flipH="1">
                <a:off x="4575724" y="1655661"/>
                <a:ext cx="247650" cy="540000"/>
              </a:xfrm>
              <a:prstGeom prst="moon">
                <a:avLst>
                  <a:gd name="adj" fmla="val 61538"/>
                </a:avLst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30" name="Connecteur droit 129"/>
              <p:cNvCxnSpPr>
                <a:stCxn id="129" idx="1"/>
                <a:endCxn id="127" idx="2"/>
              </p:cNvCxnSpPr>
              <p:nvPr/>
            </p:nvCxnSpPr>
            <p:spPr>
              <a:xfrm flipH="1" flipV="1">
                <a:off x="4283374" y="1919311"/>
                <a:ext cx="540000" cy="6350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er 116"/>
            <p:cNvGrpSpPr>
              <a:grpSpLocks noChangeAspect="1"/>
            </p:cNvGrpSpPr>
            <p:nvPr/>
          </p:nvGrpSpPr>
          <p:grpSpPr>
            <a:xfrm>
              <a:off x="2263577" y="4126914"/>
              <a:ext cx="162000" cy="162954"/>
              <a:chOff x="5902905" y="1651849"/>
              <a:chExt cx="540000" cy="543175"/>
            </a:xfrm>
          </p:grpSpPr>
          <p:sp>
            <p:nvSpPr>
              <p:cNvPr id="124" name="Ellipse 123"/>
              <p:cNvSpPr/>
              <p:nvPr/>
            </p:nvSpPr>
            <p:spPr>
              <a:xfrm>
                <a:off x="5902905" y="1651849"/>
                <a:ext cx="540000" cy="540000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5" name="Ellipse 124"/>
              <p:cNvSpPr/>
              <p:nvPr/>
            </p:nvSpPr>
            <p:spPr>
              <a:xfrm>
                <a:off x="6077530" y="1655024"/>
                <a:ext cx="20955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26" name="Connecteur droit 125"/>
              <p:cNvCxnSpPr>
                <a:stCxn id="124" idx="6"/>
                <a:endCxn id="124" idx="2"/>
              </p:cNvCxnSpPr>
              <p:nvPr/>
            </p:nvCxnSpPr>
            <p:spPr>
              <a:xfrm flipH="1">
                <a:off x="5902905" y="1921849"/>
                <a:ext cx="540000" cy="1588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er 28"/>
            <p:cNvGrpSpPr>
              <a:grpSpLocks noChangeAspect="1"/>
            </p:cNvGrpSpPr>
            <p:nvPr/>
          </p:nvGrpSpPr>
          <p:grpSpPr>
            <a:xfrm>
              <a:off x="2263754" y="4395350"/>
              <a:ext cx="162000" cy="162954"/>
              <a:chOff x="7569356" y="1650624"/>
              <a:chExt cx="540000" cy="543175"/>
            </a:xfrm>
          </p:grpSpPr>
          <p:sp>
            <p:nvSpPr>
              <p:cNvPr id="119" name="Ellipse 118"/>
              <p:cNvSpPr/>
              <p:nvPr/>
            </p:nvSpPr>
            <p:spPr>
              <a:xfrm>
                <a:off x="7569356" y="1650624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0" name="Ellipse 119"/>
              <p:cNvSpPr/>
              <p:nvPr/>
            </p:nvSpPr>
            <p:spPr>
              <a:xfrm>
                <a:off x="7569356" y="1650624"/>
                <a:ext cx="540000" cy="540000"/>
              </a:xfrm>
              <a:prstGeom prst="ellipse">
                <a:avLst/>
              </a:prstGeom>
              <a:solidFill>
                <a:srgbClr val="BFBFB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1" name="Ellipse 120"/>
              <p:cNvSpPr/>
              <p:nvPr/>
            </p:nvSpPr>
            <p:spPr>
              <a:xfrm>
                <a:off x="7743981" y="1653799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2" name="Lune 121"/>
              <p:cNvSpPr/>
              <p:nvPr/>
            </p:nvSpPr>
            <p:spPr>
              <a:xfrm>
                <a:off x="7569356" y="1650624"/>
                <a:ext cx="292350" cy="540000"/>
              </a:xfrm>
              <a:prstGeom prst="moon">
                <a:avLst>
                  <a:gd name="adj" fmla="val 61538"/>
                </a:avLst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23" name="Connecteur droit 122"/>
              <p:cNvCxnSpPr>
                <a:stCxn id="120" idx="6"/>
                <a:endCxn id="122" idx="1"/>
              </p:cNvCxnSpPr>
              <p:nvPr/>
            </p:nvCxnSpPr>
            <p:spPr>
              <a:xfrm flipH="1">
                <a:off x="7569356" y="1920624"/>
                <a:ext cx="540000" cy="1588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1" name="Rectangle 130"/>
          <p:cNvSpPr/>
          <p:nvPr/>
        </p:nvSpPr>
        <p:spPr>
          <a:xfrm>
            <a:off x="4734626" y="4929264"/>
            <a:ext cx="17897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/>
              <a:t>Rôles sociaux</a:t>
            </a:r>
          </a:p>
          <a:p>
            <a:r>
              <a:rPr lang="fr-FR"/>
              <a:t>Confiance</a:t>
            </a:r>
          </a:p>
          <a:p>
            <a:r>
              <a:rPr lang="fr-FR"/>
              <a:t>Réseaux sociaux</a:t>
            </a:r>
          </a:p>
        </p:txBody>
      </p:sp>
      <p:grpSp>
        <p:nvGrpSpPr>
          <p:cNvPr id="50" name="Grouper 131"/>
          <p:cNvGrpSpPr/>
          <p:nvPr/>
        </p:nvGrpSpPr>
        <p:grpSpPr>
          <a:xfrm>
            <a:off x="4519853" y="5067339"/>
            <a:ext cx="162705" cy="708428"/>
            <a:chOff x="2263577" y="3849876"/>
            <a:chExt cx="162705" cy="708428"/>
          </a:xfrm>
        </p:grpSpPr>
        <p:grpSp>
          <p:nvGrpSpPr>
            <p:cNvPr id="58" name="Grouper 26"/>
            <p:cNvGrpSpPr>
              <a:grpSpLocks noChangeAspect="1"/>
            </p:cNvGrpSpPr>
            <p:nvPr/>
          </p:nvGrpSpPr>
          <p:grpSpPr>
            <a:xfrm>
              <a:off x="2264282" y="3849883"/>
              <a:ext cx="162000" cy="163907"/>
              <a:chOff x="4283374" y="1649311"/>
              <a:chExt cx="540000" cy="546350"/>
            </a:xfrm>
          </p:grpSpPr>
          <p:sp>
            <p:nvSpPr>
              <p:cNvPr id="144" name="Ellipse 143"/>
              <p:cNvSpPr/>
              <p:nvPr/>
            </p:nvSpPr>
            <p:spPr>
              <a:xfrm>
                <a:off x="4283374" y="1649311"/>
                <a:ext cx="540000" cy="540000"/>
              </a:xfrm>
              <a:prstGeom prst="ellipse">
                <a:avLst/>
              </a:prstGeom>
              <a:solidFill>
                <a:srgbClr val="BFBFB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5" name="Ellipse 144"/>
              <p:cNvSpPr/>
              <p:nvPr/>
            </p:nvSpPr>
            <p:spPr>
              <a:xfrm>
                <a:off x="4457999" y="1652486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6" name="Lune 145"/>
              <p:cNvSpPr/>
              <p:nvPr/>
            </p:nvSpPr>
            <p:spPr>
              <a:xfrm flipH="1">
                <a:off x="4575724" y="1655661"/>
                <a:ext cx="247650" cy="540000"/>
              </a:xfrm>
              <a:prstGeom prst="moon">
                <a:avLst>
                  <a:gd name="adj" fmla="val 61538"/>
                </a:avLst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47" name="Connecteur droit 146"/>
              <p:cNvCxnSpPr>
                <a:stCxn id="146" idx="1"/>
                <a:endCxn id="144" idx="2"/>
              </p:cNvCxnSpPr>
              <p:nvPr/>
            </p:nvCxnSpPr>
            <p:spPr>
              <a:xfrm flipH="1" flipV="1">
                <a:off x="4283374" y="1919311"/>
                <a:ext cx="540000" cy="6350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er 133"/>
            <p:cNvGrpSpPr>
              <a:grpSpLocks noChangeAspect="1"/>
            </p:cNvGrpSpPr>
            <p:nvPr/>
          </p:nvGrpSpPr>
          <p:grpSpPr>
            <a:xfrm>
              <a:off x="2263577" y="4126914"/>
              <a:ext cx="162000" cy="162954"/>
              <a:chOff x="5902905" y="1651849"/>
              <a:chExt cx="540000" cy="543175"/>
            </a:xfrm>
          </p:grpSpPr>
          <p:sp>
            <p:nvSpPr>
              <p:cNvPr id="141" name="Ellipse 140"/>
              <p:cNvSpPr/>
              <p:nvPr/>
            </p:nvSpPr>
            <p:spPr>
              <a:xfrm>
                <a:off x="5902905" y="1651849"/>
                <a:ext cx="540000" cy="540000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2" name="Ellipse 141"/>
              <p:cNvSpPr/>
              <p:nvPr/>
            </p:nvSpPr>
            <p:spPr>
              <a:xfrm>
                <a:off x="6077530" y="1655024"/>
                <a:ext cx="20955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43" name="Connecteur droit 142"/>
              <p:cNvCxnSpPr>
                <a:stCxn id="141" idx="6"/>
                <a:endCxn id="141" idx="2"/>
              </p:cNvCxnSpPr>
              <p:nvPr/>
            </p:nvCxnSpPr>
            <p:spPr>
              <a:xfrm flipH="1">
                <a:off x="5902905" y="1921849"/>
                <a:ext cx="540000" cy="1588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er 28"/>
            <p:cNvGrpSpPr>
              <a:grpSpLocks noChangeAspect="1"/>
            </p:cNvGrpSpPr>
            <p:nvPr/>
          </p:nvGrpSpPr>
          <p:grpSpPr>
            <a:xfrm>
              <a:off x="2263754" y="4395350"/>
              <a:ext cx="162000" cy="162954"/>
              <a:chOff x="7569356" y="1650624"/>
              <a:chExt cx="540000" cy="543175"/>
            </a:xfrm>
          </p:grpSpPr>
          <p:sp>
            <p:nvSpPr>
              <p:cNvPr id="136" name="Ellipse 135"/>
              <p:cNvSpPr/>
              <p:nvPr/>
            </p:nvSpPr>
            <p:spPr>
              <a:xfrm>
                <a:off x="7569356" y="1650624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7" name="Ellipse 136"/>
              <p:cNvSpPr/>
              <p:nvPr/>
            </p:nvSpPr>
            <p:spPr>
              <a:xfrm>
                <a:off x="7569356" y="1650624"/>
                <a:ext cx="540000" cy="540000"/>
              </a:xfrm>
              <a:prstGeom prst="ellipse">
                <a:avLst/>
              </a:prstGeom>
              <a:solidFill>
                <a:srgbClr val="BFBFB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8" name="Ellipse 137"/>
              <p:cNvSpPr/>
              <p:nvPr/>
            </p:nvSpPr>
            <p:spPr>
              <a:xfrm>
                <a:off x="7743981" y="1653799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9" name="Lune 138"/>
              <p:cNvSpPr/>
              <p:nvPr/>
            </p:nvSpPr>
            <p:spPr>
              <a:xfrm>
                <a:off x="7569356" y="1650624"/>
                <a:ext cx="292350" cy="540000"/>
              </a:xfrm>
              <a:prstGeom prst="moon">
                <a:avLst>
                  <a:gd name="adj" fmla="val 61538"/>
                </a:avLst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40" name="Connecteur droit 139"/>
              <p:cNvCxnSpPr>
                <a:stCxn id="137" idx="6"/>
                <a:endCxn id="139" idx="1"/>
              </p:cNvCxnSpPr>
              <p:nvPr/>
            </p:nvCxnSpPr>
            <p:spPr>
              <a:xfrm flipH="1">
                <a:off x="7569356" y="1920624"/>
                <a:ext cx="540000" cy="1588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8" name="Rectangle 147"/>
          <p:cNvSpPr/>
          <p:nvPr/>
        </p:nvSpPr>
        <p:spPr>
          <a:xfrm>
            <a:off x="2362200" y="4941577"/>
            <a:ext cx="19222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/>
              <a:t>Contenu</a:t>
            </a:r>
          </a:p>
          <a:p>
            <a:r>
              <a:rPr lang="fr-FR"/>
              <a:t>Communication</a:t>
            </a:r>
          </a:p>
          <a:p>
            <a:r>
              <a:rPr lang="fr-FR"/>
              <a:t>Médias</a:t>
            </a:r>
          </a:p>
        </p:txBody>
      </p:sp>
      <p:grpSp>
        <p:nvGrpSpPr>
          <p:cNvPr id="74" name="Grouper 148"/>
          <p:cNvGrpSpPr/>
          <p:nvPr/>
        </p:nvGrpSpPr>
        <p:grpSpPr>
          <a:xfrm>
            <a:off x="2182224" y="5066386"/>
            <a:ext cx="162705" cy="708428"/>
            <a:chOff x="2263577" y="3849876"/>
            <a:chExt cx="162705" cy="708428"/>
          </a:xfrm>
        </p:grpSpPr>
        <p:grpSp>
          <p:nvGrpSpPr>
            <p:cNvPr id="75" name="Grouper 26"/>
            <p:cNvGrpSpPr>
              <a:grpSpLocks noChangeAspect="1"/>
            </p:cNvGrpSpPr>
            <p:nvPr/>
          </p:nvGrpSpPr>
          <p:grpSpPr>
            <a:xfrm>
              <a:off x="2264282" y="3849880"/>
              <a:ext cx="162000" cy="163906"/>
              <a:chOff x="4283374" y="1649311"/>
              <a:chExt cx="540000" cy="546350"/>
            </a:xfrm>
          </p:grpSpPr>
          <p:sp>
            <p:nvSpPr>
              <p:cNvPr id="161" name="Ellipse 160"/>
              <p:cNvSpPr/>
              <p:nvPr/>
            </p:nvSpPr>
            <p:spPr>
              <a:xfrm>
                <a:off x="4283374" y="1649311"/>
                <a:ext cx="540000" cy="540000"/>
              </a:xfrm>
              <a:prstGeom prst="ellipse">
                <a:avLst/>
              </a:prstGeom>
              <a:solidFill>
                <a:srgbClr val="BFBFB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2" name="Ellipse 161"/>
              <p:cNvSpPr/>
              <p:nvPr/>
            </p:nvSpPr>
            <p:spPr>
              <a:xfrm>
                <a:off x="4457999" y="1652486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3" name="Lune 162"/>
              <p:cNvSpPr/>
              <p:nvPr/>
            </p:nvSpPr>
            <p:spPr>
              <a:xfrm flipH="1">
                <a:off x="4575724" y="1655661"/>
                <a:ext cx="247650" cy="540000"/>
              </a:xfrm>
              <a:prstGeom prst="moon">
                <a:avLst>
                  <a:gd name="adj" fmla="val 61538"/>
                </a:avLst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64" name="Connecteur droit 163"/>
              <p:cNvCxnSpPr>
                <a:stCxn id="163" idx="1"/>
                <a:endCxn id="161" idx="2"/>
              </p:cNvCxnSpPr>
              <p:nvPr/>
            </p:nvCxnSpPr>
            <p:spPr>
              <a:xfrm flipH="1" flipV="1">
                <a:off x="4283374" y="1919311"/>
                <a:ext cx="540000" cy="6350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er 150"/>
            <p:cNvGrpSpPr>
              <a:grpSpLocks noChangeAspect="1"/>
            </p:cNvGrpSpPr>
            <p:nvPr/>
          </p:nvGrpSpPr>
          <p:grpSpPr>
            <a:xfrm>
              <a:off x="2263577" y="4126914"/>
              <a:ext cx="162000" cy="162954"/>
              <a:chOff x="5902905" y="1651849"/>
              <a:chExt cx="540000" cy="543175"/>
            </a:xfrm>
          </p:grpSpPr>
          <p:sp>
            <p:nvSpPr>
              <p:cNvPr id="158" name="Ellipse 157"/>
              <p:cNvSpPr/>
              <p:nvPr/>
            </p:nvSpPr>
            <p:spPr>
              <a:xfrm>
                <a:off x="5902905" y="1651849"/>
                <a:ext cx="540000" cy="540000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9" name="Ellipse 158"/>
              <p:cNvSpPr/>
              <p:nvPr/>
            </p:nvSpPr>
            <p:spPr>
              <a:xfrm>
                <a:off x="6077530" y="1655024"/>
                <a:ext cx="20955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60" name="Connecteur droit 159"/>
              <p:cNvCxnSpPr>
                <a:stCxn id="158" idx="6"/>
                <a:endCxn id="158" idx="2"/>
              </p:cNvCxnSpPr>
              <p:nvPr/>
            </p:nvCxnSpPr>
            <p:spPr>
              <a:xfrm flipH="1">
                <a:off x="5902905" y="1921849"/>
                <a:ext cx="540000" cy="1588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Grouper 28"/>
            <p:cNvGrpSpPr>
              <a:grpSpLocks noChangeAspect="1"/>
            </p:cNvGrpSpPr>
            <p:nvPr/>
          </p:nvGrpSpPr>
          <p:grpSpPr>
            <a:xfrm>
              <a:off x="2263754" y="4395350"/>
              <a:ext cx="162000" cy="162954"/>
              <a:chOff x="7569356" y="1650624"/>
              <a:chExt cx="540000" cy="543175"/>
            </a:xfrm>
          </p:grpSpPr>
          <p:sp>
            <p:nvSpPr>
              <p:cNvPr id="153" name="Ellipse 152"/>
              <p:cNvSpPr/>
              <p:nvPr/>
            </p:nvSpPr>
            <p:spPr>
              <a:xfrm>
                <a:off x="7569356" y="1650624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4" name="Ellipse 153"/>
              <p:cNvSpPr/>
              <p:nvPr/>
            </p:nvSpPr>
            <p:spPr>
              <a:xfrm>
                <a:off x="7569356" y="1650624"/>
                <a:ext cx="540000" cy="540000"/>
              </a:xfrm>
              <a:prstGeom prst="ellipse">
                <a:avLst/>
              </a:prstGeom>
              <a:solidFill>
                <a:srgbClr val="BFBFB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5" name="Ellipse 154"/>
              <p:cNvSpPr/>
              <p:nvPr/>
            </p:nvSpPr>
            <p:spPr>
              <a:xfrm>
                <a:off x="7743981" y="1653799"/>
                <a:ext cx="209550" cy="54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6" name="Lune 155"/>
              <p:cNvSpPr/>
              <p:nvPr/>
            </p:nvSpPr>
            <p:spPr>
              <a:xfrm>
                <a:off x="7569356" y="1650624"/>
                <a:ext cx="292350" cy="540000"/>
              </a:xfrm>
              <a:prstGeom prst="moon">
                <a:avLst>
                  <a:gd name="adj" fmla="val 61538"/>
                </a:avLst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57" name="Connecteur droit 156"/>
              <p:cNvCxnSpPr>
                <a:stCxn id="154" idx="6"/>
                <a:endCxn id="156" idx="1"/>
              </p:cNvCxnSpPr>
              <p:nvPr/>
            </p:nvCxnSpPr>
            <p:spPr>
              <a:xfrm flipH="1">
                <a:off x="7569356" y="1920624"/>
                <a:ext cx="540000" cy="1588"/>
              </a:xfrm>
              <a:prstGeom prst="line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65" name="Connecteur droit 164"/>
          <p:cNvCxnSpPr/>
          <p:nvPr/>
        </p:nvCxnSpPr>
        <p:spPr>
          <a:xfrm rot="10800000">
            <a:off x="1830967" y="1337510"/>
            <a:ext cx="7176141" cy="1589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eur droit 170"/>
          <p:cNvCxnSpPr/>
          <p:nvPr/>
        </p:nvCxnSpPr>
        <p:spPr>
          <a:xfrm rot="5400000">
            <a:off x="-1537349" y="4403223"/>
            <a:ext cx="3384302" cy="15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483</Words>
  <Application>Microsoft Macintosh PowerPoint</Application>
  <PresentationFormat>Présentation à l'écran (4:3)</PresentationFormat>
  <Paragraphs>84</Paragraphs>
  <Slides>7</Slides>
  <Notes>1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La Société Logicielle</vt:lpstr>
      <vt:lpstr>Diapositive 2</vt:lpstr>
      <vt:lpstr>Niveaux de subjectivité politique </vt:lpstr>
      <vt:lpstr>Pragmatique des niveaux</vt:lpstr>
      <vt:lpstr>La subjectivité logicielle</vt:lpstr>
      <vt:lpstr>Les pouvoirs logiciels</vt:lpstr>
      <vt:lpstr>Diapositive 7</vt:lpstr>
    </vt:vector>
  </TitlesOfParts>
  <Company>Université d'Ottawa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Redes digitais e novas práticas de democracia</dc:title>
  <dc:creator>pierre Levy</dc:creator>
  <cp:lastModifiedBy>pierre Levy</cp:lastModifiedBy>
  <cp:revision>21</cp:revision>
  <dcterms:created xsi:type="dcterms:W3CDTF">2013-11-03T22:04:55Z</dcterms:created>
  <dcterms:modified xsi:type="dcterms:W3CDTF">2013-11-03T23:19:10Z</dcterms:modified>
</cp:coreProperties>
</file>