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8" r:id="rId3"/>
    <p:sldId id="257" r:id="rId4"/>
    <p:sldId id="286" r:id="rId5"/>
    <p:sldId id="287" r:id="rId6"/>
    <p:sldId id="268" r:id="rId7"/>
    <p:sldId id="278" r:id="rId8"/>
    <p:sldId id="285" r:id="rId9"/>
    <p:sldId id="261" r:id="rId1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2988" autoAdjust="0"/>
    <p:restoredTop sz="94660"/>
  </p:normalViewPr>
  <p:slideViewPr>
    <p:cSldViewPr snapToGrid="0" snapToObjects="1" showGuides="1">
      <p:cViewPr varScale="1">
        <p:scale>
          <a:sx n="106" d="100"/>
          <a:sy n="106" d="100"/>
        </p:scale>
        <p:origin x="-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DA8C4-0E76-DA41-B209-2C43BA1C0FEA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921CC-78AF-EE4D-8151-AE0433E16858}" type="slidenum">
              <a:rPr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3741A-EA8B-2844-9B41-10BC3B3A5968}" type="datetimeFigureOut">
              <a:rPr lang="fr-FR"/>
              <a:pPr/>
              <a:t>15/09/14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C6D24-E279-DE45-AF7F-53BAB63C7D94}" type="slidenum">
              <a:rPr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92585"/>
            <a:ext cx="7772400" cy="1470025"/>
          </a:xfrm>
        </p:spPr>
        <p:txBody>
          <a:bodyPr>
            <a:normAutofit/>
          </a:bodyPr>
          <a:lstStyle/>
          <a:p>
            <a:r>
              <a:rPr lang="fr-FR"/>
              <a:t>Refexive Collective Intelligence</a:t>
            </a:r>
            <a:br>
              <a:rPr lang="fr-FR"/>
            </a:br>
            <a:r>
              <a:rPr lang="fr-FR" sz="2222"/>
              <a:t>in the Algorithmic Medium</a:t>
            </a:r>
            <a:endParaRPr lang="fr-FR" sz="400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497282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fr-FR"/>
              <a:t>Prof. Pierre Lévy</a:t>
            </a:r>
          </a:p>
          <a:p>
            <a:r>
              <a:rPr lang="fr-FR" sz="2400"/>
              <a:t>Twitter: @plevy</a:t>
            </a:r>
          </a:p>
          <a:p>
            <a:r>
              <a:rPr lang="fr-FR" sz="2400"/>
              <a:t>Canada Research Chair in Collective Intelligence</a:t>
            </a:r>
          </a:p>
          <a:p>
            <a:r>
              <a:rPr lang="fr-FR" sz="2400"/>
              <a:t>University of Ottawa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371600" y="2636574"/>
            <a:ext cx="6400800" cy="1245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Colorado College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3200">
                <a:solidFill>
                  <a:schemeClr val="accent2"/>
                </a:solidFill>
              </a:rPr>
              <a:t>September 2014</a:t>
            </a: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>
          <a:xfrm>
            <a:off x="457200" y="235016"/>
            <a:ext cx="8229600" cy="656642"/>
          </a:xfrm>
        </p:spPr>
        <p:txBody>
          <a:bodyPr>
            <a:normAutofit fontScale="90000"/>
          </a:bodyPr>
          <a:lstStyle/>
          <a:p>
            <a:r>
              <a:rPr lang="fr-FR"/>
              <a:t>Media Evolution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idx="1"/>
          </p:nvPr>
        </p:nvSpPr>
        <p:spPr>
          <a:xfrm>
            <a:off x="767976" y="1166018"/>
            <a:ext cx="8229600" cy="548088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fr-FR"/>
              <a:t>Algorithmic</a:t>
            </a:r>
          </a:p>
          <a:p>
            <a:pPr lvl="1">
              <a:buNone/>
            </a:pPr>
            <a:r>
              <a:rPr lang="fr-FR"/>
              <a:t>Ubiquity of data and processors, general interconnection of people and content. Automates manipulation.</a:t>
            </a:r>
          </a:p>
          <a:p>
            <a:pPr>
              <a:buNone/>
            </a:pPr>
            <a:r>
              <a:rPr lang="fr-FR"/>
              <a:t>Typographic</a:t>
            </a:r>
          </a:p>
          <a:p>
            <a:pPr lvl="1">
              <a:buNone/>
            </a:pPr>
            <a:r>
              <a:rPr lang="fr-FR"/>
              <a:t> Mass media. Automates reproduction and diffusion.</a:t>
            </a:r>
          </a:p>
          <a:p>
            <a:pPr>
              <a:buNone/>
            </a:pPr>
            <a:r>
              <a:rPr lang="fr-FR"/>
              <a:t>Literate</a:t>
            </a:r>
          </a:p>
          <a:p>
            <a:pPr lvl="1">
              <a:buNone/>
            </a:pPr>
            <a:r>
              <a:rPr lang="fr-FR"/>
              <a:t>Lighter symbols: alphabets, ideographies, paper. Augments manipulation</a:t>
            </a:r>
          </a:p>
          <a:p>
            <a:pPr>
              <a:buNone/>
            </a:pPr>
            <a:r>
              <a:rPr lang="fr-FR" sz="3294"/>
              <a:t>Scribal</a:t>
            </a:r>
          </a:p>
          <a:p>
            <a:pPr lvl="1">
              <a:buNone/>
            </a:pPr>
            <a:r>
              <a:rPr lang="fr-FR" sz="2894"/>
              <a:t>Lasting symbols. Augments memory.</a:t>
            </a:r>
          </a:p>
          <a:p>
            <a:pPr>
              <a:buNone/>
            </a:pPr>
            <a:r>
              <a:rPr lang="fr-FR" sz="3027"/>
              <a:t>Oral</a:t>
            </a:r>
          </a:p>
          <a:p>
            <a:pPr lvl="1">
              <a:buNone/>
            </a:pPr>
            <a:r>
              <a:rPr lang="fr-FR" sz="3027"/>
              <a:t>Transient symbols, supports thought and symbolic knowledge </a:t>
            </a:r>
          </a:p>
          <a:p>
            <a:pPr lvl="1">
              <a:buNone/>
            </a:pPr>
            <a:endParaRPr lang="fr-FR" sz="2894"/>
          </a:p>
          <a:p>
            <a:pPr lvl="1">
              <a:buNone/>
            </a:pPr>
            <a:endParaRPr lang="fr-FR"/>
          </a:p>
          <a:p>
            <a:pPr>
              <a:buNone/>
            </a:pPr>
            <a:endParaRPr lang="fr-FR"/>
          </a:p>
          <a:p>
            <a:pPr>
              <a:buNone/>
            </a:pPr>
            <a:endParaRPr lang="fr-FR"/>
          </a:p>
        </p:txBody>
      </p:sp>
      <p:sp>
        <p:nvSpPr>
          <p:cNvPr id="16" name="Flèche vers le haut 15"/>
          <p:cNvSpPr/>
          <p:nvPr/>
        </p:nvSpPr>
        <p:spPr>
          <a:xfrm>
            <a:off x="189163" y="1364507"/>
            <a:ext cx="578813" cy="4742001"/>
          </a:xfrm>
          <a:prstGeom prst="up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>
            <a:spLocks noChangeAspect="1"/>
          </p:cNvSpPr>
          <p:nvPr/>
        </p:nvSpPr>
        <p:spPr>
          <a:xfrm>
            <a:off x="2646363" y="704850"/>
            <a:ext cx="3848100" cy="6778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</a:rPr>
              <a:t>Algorithmic episteme</a:t>
            </a:r>
          </a:p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Info. econ., reflexive CI, scientific humanities</a:t>
            </a:r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2168525" y="1981200"/>
            <a:ext cx="4800600" cy="6572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</a:rPr>
              <a:t>Typographic episteme</a:t>
            </a:r>
          </a:p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Nation-states, industry, global market, natural sciences</a:t>
            </a:r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1747838" y="3267075"/>
            <a:ext cx="5641975" cy="6365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</a:rPr>
              <a:t>Literate episteme</a:t>
            </a:r>
          </a:p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Empires, universal religions, commerce, money, philosophy </a:t>
            </a:r>
          </a:p>
        </p:txBody>
      </p:sp>
      <p:sp>
        <p:nvSpPr>
          <p:cNvPr id="61" name="Rectangle 60"/>
          <p:cNvSpPr>
            <a:spLocks noChangeAspect="1"/>
          </p:cNvSpPr>
          <p:nvPr/>
        </p:nvSpPr>
        <p:spPr>
          <a:xfrm>
            <a:off x="1319213" y="4506913"/>
            <a:ext cx="6473825" cy="669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</a:rPr>
              <a:t>Scribal epistémè</a:t>
            </a:r>
          </a:p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Palace-temples, agriculture, hermeneutics, systematic knowledge </a:t>
            </a:r>
          </a:p>
        </p:txBody>
      </p:sp>
      <p:sp>
        <p:nvSpPr>
          <p:cNvPr id="15366" name="ZoneTexte 64"/>
          <p:cNvSpPr txBox="1">
            <a:spLocks noChangeArrowheads="1"/>
          </p:cNvSpPr>
          <p:nvPr/>
        </p:nvSpPr>
        <p:spPr bwMode="auto">
          <a:xfrm>
            <a:off x="1228093" y="4003675"/>
            <a:ext cx="66846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>
                <a:solidFill>
                  <a:srgbClr val="595959"/>
                </a:solidFill>
              </a:rPr>
              <a:t>Literate medium – lighter symbols (code or support) – augments manipulation</a:t>
            </a:r>
          </a:p>
        </p:txBody>
      </p:sp>
      <p:sp>
        <p:nvSpPr>
          <p:cNvPr id="15367" name="ZoneTexte 65"/>
          <p:cNvSpPr txBox="1">
            <a:spLocks noChangeArrowheads="1"/>
          </p:cNvSpPr>
          <p:nvPr/>
        </p:nvSpPr>
        <p:spPr bwMode="auto">
          <a:xfrm>
            <a:off x="1335494" y="2784475"/>
            <a:ext cx="64698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>
                <a:solidFill>
                  <a:srgbClr val="595959"/>
                </a:solidFill>
              </a:rPr>
              <a:t>Typographic medium – mass media – automates reproduction and diffusion</a:t>
            </a:r>
          </a:p>
        </p:txBody>
      </p:sp>
      <p:sp>
        <p:nvSpPr>
          <p:cNvPr id="15368" name="ZoneTexte 66"/>
          <p:cNvSpPr txBox="1">
            <a:spLocks noChangeArrowheads="1"/>
          </p:cNvSpPr>
          <p:nvPr/>
        </p:nvSpPr>
        <p:spPr bwMode="auto">
          <a:xfrm>
            <a:off x="1098600" y="1519238"/>
            <a:ext cx="69436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>
                <a:solidFill>
                  <a:srgbClr val="595959"/>
                </a:solidFill>
              </a:rPr>
              <a:t>Algorithmic medium – ubiquity of data and processors –  automates manipulation </a:t>
            </a: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841375" y="5718175"/>
            <a:ext cx="7421563" cy="622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</a:rPr>
              <a:t>Oral epistémè</a:t>
            </a:r>
          </a:p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Tribes, chamanism, hunting-gathering, narratives, rituals</a:t>
            </a:r>
          </a:p>
        </p:txBody>
      </p:sp>
      <p:sp>
        <p:nvSpPr>
          <p:cNvPr id="15370" name="ZoneTexte 13"/>
          <p:cNvSpPr txBox="1">
            <a:spLocks noChangeArrowheads="1"/>
          </p:cNvSpPr>
          <p:nvPr/>
        </p:nvSpPr>
        <p:spPr bwMode="auto">
          <a:xfrm>
            <a:off x="2215207" y="5286375"/>
            <a:ext cx="47072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>
                <a:solidFill>
                  <a:srgbClr val="595959"/>
                </a:solidFill>
              </a:rPr>
              <a:t>Scribal medium – lasting symbols – augments memory</a:t>
            </a:r>
          </a:p>
        </p:txBody>
      </p:sp>
      <p:sp>
        <p:nvSpPr>
          <p:cNvPr id="15371" name="ZoneTexte 15"/>
          <p:cNvSpPr txBox="1">
            <a:spLocks noChangeArrowheads="1"/>
          </p:cNvSpPr>
          <p:nvPr/>
        </p:nvSpPr>
        <p:spPr bwMode="auto">
          <a:xfrm>
            <a:off x="3368480" y="71438"/>
            <a:ext cx="24038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400"/>
              <a:t>Cultural Evolution</a:t>
            </a:r>
          </a:p>
        </p:txBody>
      </p:sp>
      <p:sp>
        <p:nvSpPr>
          <p:cNvPr id="15372" name="ZoneTexte 11"/>
          <p:cNvSpPr txBox="1">
            <a:spLocks noChangeArrowheads="1"/>
          </p:cNvSpPr>
          <p:nvPr/>
        </p:nvSpPr>
        <p:spPr bwMode="auto">
          <a:xfrm>
            <a:off x="1278551" y="6410325"/>
            <a:ext cx="65805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>
                <a:solidFill>
                  <a:srgbClr val="595959"/>
                </a:solidFill>
              </a:rPr>
              <a:t>Oral medium – transient symbols - supports thought and symbolic knowledge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>
            <a:spLocks/>
          </p:cNvSpPr>
          <p:nvPr/>
        </p:nvSpPr>
        <p:spPr>
          <a:xfrm>
            <a:off x="2171700" y="1054100"/>
            <a:ext cx="4794250" cy="7381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>
                <a:solidFill>
                  <a:srgbClr val="000000"/>
                </a:solidFill>
              </a:rPr>
              <a:t>Semantic Sphere</a:t>
            </a:r>
          </a:p>
          <a:p>
            <a:pPr algn="ctr">
              <a:defRPr/>
            </a:pPr>
            <a:r>
              <a:rPr lang="fr-FR" sz="2000">
                <a:solidFill>
                  <a:srgbClr val="000000"/>
                </a:solidFill>
              </a:rPr>
              <a:t>Reflexive collective intelligence</a:t>
            </a:r>
          </a:p>
        </p:txBody>
      </p:sp>
      <p:sp>
        <p:nvSpPr>
          <p:cNvPr id="59" name="Rectangle 58"/>
          <p:cNvSpPr>
            <a:spLocks/>
          </p:cNvSpPr>
          <p:nvPr/>
        </p:nvSpPr>
        <p:spPr>
          <a:xfrm>
            <a:off x="1635125" y="2487612"/>
            <a:ext cx="58674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>
                <a:solidFill>
                  <a:srgbClr val="000000"/>
                </a:solidFill>
              </a:rPr>
              <a:t>World Wide Web</a:t>
            </a:r>
          </a:p>
          <a:p>
            <a:pPr algn="ctr">
              <a:defRPr/>
            </a:pPr>
            <a:r>
              <a:rPr lang="fr-FR" sz="2000">
                <a:solidFill>
                  <a:srgbClr val="000000"/>
                </a:solidFill>
              </a:rPr>
              <a:t>Global hypermedia public sphere</a:t>
            </a: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1136650" y="4000500"/>
            <a:ext cx="6886575" cy="7762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>
                <a:solidFill>
                  <a:srgbClr val="000000"/>
                </a:solidFill>
              </a:rPr>
              <a:t>Internet</a:t>
            </a:r>
            <a:r>
              <a:rPr lang="fr-FR" sz="2000">
                <a:solidFill>
                  <a:srgbClr val="000000"/>
                </a:solidFill>
              </a:rPr>
              <a:t/>
            </a:r>
            <a:br>
              <a:rPr lang="fr-FR" sz="2000">
                <a:solidFill>
                  <a:srgbClr val="000000"/>
                </a:solidFill>
              </a:rPr>
            </a:br>
            <a:r>
              <a:rPr lang="fr-FR" sz="2000">
                <a:solidFill>
                  <a:srgbClr val="000000"/>
                </a:solidFill>
              </a:rPr>
              <a:t>Networks of computers</a:t>
            </a:r>
          </a:p>
        </p:txBody>
      </p:sp>
      <p:sp>
        <p:nvSpPr>
          <p:cNvPr id="61" name="Rectangle 60"/>
          <p:cNvSpPr>
            <a:spLocks/>
          </p:cNvSpPr>
          <p:nvPr/>
        </p:nvSpPr>
        <p:spPr>
          <a:xfrm>
            <a:off x="566738" y="5429250"/>
            <a:ext cx="8004175" cy="774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b="1">
                <a:solidFill>
                  <a:srgbClr val="000000"/>
                </a:solidFill>
              </a:rPr>
              <a:t>Automatic computers </a:t>
            </a:r>
          </a:p>
          <a:p>
            <a:pPr algn="ctr">
              <a:defRPr/>
            </a:pPr>
            <a:r>
              <a:rPr lang="fr-FR" sz="2000">
                <a:solidFill>
                  <a:srgbClr val="000000"/>
                </a:solidFill>
              </a:rPr>
              <a:t>Electronic circuits</a:t>
            </a:r>
          </a:p>
        </p:txBody>
      </p:sp>
      <p:sp>
        <p:nvSpPr>
          <p:cNvPr id="18438" name="ZoneTexte 64"/>
          <p:cNvSpPr txBox="1">
            <a:spLocks noChangeArrowheads="1"/>
          </p:cNvSpPr>
          <p:nvPr/>
        </p:nvSpPr>
        <p:spPr bwMode="auto">
          <a:xfrm>
            <a:off x="2852792" y="4916487"/>
            <a:ext cx="34352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rgbClr val="595959"/>
                </a:solidFill>
              </a:rPr>
              <a:t>Universal address for operators</a:t>
            </a:r>
          </a:p>
        </p:txBody>
      </p:sp>
      <p:sp>
        <p:nvSpPr>
          <p:cNvPr id="18439" name="ZoneTexte 65"/>
          <p:cNvSpPr txBox="1">
            <a:spLocks noChangeArrowheads="1"/>
          </p:cNvSpPr>
          <p:nvPr/>
        </p:nvSpPr>
        <p:spPr bwMode="auto">
          <a:xfrm>
            <a:off x="3125489" y="3448050"/>
            <a:ext cx="28898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rgbClr val="595959"/>
                </a:solidFill>
              </a:rPr>
              <a:t>Universal address for data</a:t>
            </a:r>
          </a:p>
        </p:txBody>
      </p:sp>
      <p:sp>
        <p:nvSpPr>
          <p:cNvPr id="18440" name="ZoneTexte 66"/>
          <p:cNvSpPr txBox="1">
            <a:spLocks noChangeArrowheads="1"/>
          </p:cNvSpPr>
          <p:nvPr/>
        </p:nvSpPr>
        <p:spPr bwMode="auto">
          <a:xfrm>
            <a:off x="2889803" y="1928812"/>
            <a:ext cx="33612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rgbClr val="595959"/>
                </a:solidFill>
              </a:rPr>
              <a:t>Universal address for concepts</a:t>
            </a:r>
          </a:p>
        </p:txBody>
      </p:sp>
      <p:sp>
        <p:nvSpPr>
          <p:cNvPr id="18441" name="ZoneTexte 13"/>
          <p:cNvSpPr txBox="1">
            <a:spLocks noChangeArrowheads="1"/>
          </p:cNvSpPr>
          <p:nvPr/>
        </p:nvSpPr>
        <p:spPr bwMode="auto">
          <a:xfrm>
            <a:off x="2589699" y="6305550"/>
            <a:ext cx="39693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rgbClr val="595959"/>
                </a:solidFill>
              </a:rPr>
              <a:t>Local address for data and operators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152400"/>
            <a:ext cx="8305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" pitchFamily="-106" charset="0"/>
                <a:cs typeface="Times" pitchFamily="-106" charset="0"/>
              </a:rPr>
              <a:t>Algorithmic 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6980"/>
            <a:ext cx="8229600" cy="791729"/>
          </a:xfrm>
        </p:spPr>
        <p:txBody>
          <a:bodyPr/>
          <a:lstStyle/>
          <a:p>
            <a:r>
              <a:rPr lang="fr-FR"/>
              <a:t>Reflexive Collective Intelligence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300" y="1102307"/>
            <a:ext cx="8423234" cy="5563981"/>
          </a:xfrm>
        </p:spPr>
        <p:txBody>
          <a:bodyPr>
            <a:normAutofit fontScale="92500" lnSpcReduction="10000"/>
          </a:bodyPr>
          <a:lstStyle/>
          <a:p>
            <a:r>
              <a:rPr lang="fr-FR" b="1"/>
              <a:t>Ecosystems of ideas</a:t>
            </a:r>
            <a:r>
              <a:rPr lang="fr-FR"/>
              <a:t> emerging from collective data curation in a new generation of social media</a:t>
            </a:r>
          </a:p>
          <a:p>
            <a:r>
              <a:rPr lang="fr-FR"/>
              <a:t>Displayed around each people, community, thing, place, work of the mind...</a:t>
            </a:r>
          </a:p>
          <a:p>
            <a:r>
              <a:rPr lang="fr-FR"/>
              <a:t>Interaction through holograms in VR or AR, by Google glasses or tablet</a:t>
            </a:r>
          </a:p>
          <a:p>
            <a:r>
              <a:rPr lang="fr-FR"/>
              <a:t>Embedded powerful tools for selection, exploration, analysis, synthesis, semantic distances measurement</a:t>
            </a:r>
          </a:p>
          <a:p>
            <a:r>
              <a:rPr lang="fr-FR"/>
              <a:t>Symbiosis communities / ecosystems of ideas </a:t>
            </a:r>
          </a:p>
          <a:p>
            <a:r>
              <a:rPr lang="fr-FR"/>
              <a:t>Symbiosis individual / collective learning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6217"/>
            <a:ext cx="8229600" cy="809800"/>
          </a:xfrm>
        </p:spPr>
        <p:txBody>
          <a:bodyPr>
            <a:normAutofit fontScale="90000"/>
          </a:bodyPr>
          <a:lstStyle/>
          <a:p>
            <a:r>
              <a:rPr lang="fr-FR"/>
              <a:t>Algorithmic Intelligence Today</a:t>
            </a:r>
            <a:br>
              <a:rPr lang="fr-FR"/>
            </a:br>
            <a:r>
              <a:rPr lang="fr-FR" sz="3556"/>
              <a:t>Collaborative data curation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21260" y="1168312"/>
            <a:ext cx="8686800" cy="56451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/>
              <a:t>Open science</a:t>
            </a:r>
          </a:p>
          <a:p>
            <a:pPr>
              <a:buNone/>
            </a:pPr>
            <a:r>
              <a:rPr lang="fr-FR"/>
              <a:t>Digital humanities</a:t>
            </a:r>
          </a:p>
          <a:p>
            <a:pPr>
              <a:buNone/>
            </a:pPr>
            <a:r>
              <a:rPr lang="fr-FR"/>
              <a:t>Data-driven journalism</a:t>
            </a:r>
          </a:p>
          <a:p>
            <a:pPr>
              <a:buNone/>
            </a:pPr>
            <a:r>
              <a:rPr lang="fr-FR"/>
              <a:t>Personal and social knowledge management</a:t>
            </a:r>
          </a:p>
          <a:p>
            <a:pPr>
              <a:buNone/>
            </a:pPr>
            <a:r>
              <a:rPr lang="fr-FR"/>
              <a:t>Collaborative learning in networks</a:t>
            </a:r>
          </a:p>
          <a:p>
            <a:pPr>
              <a:buNone/>
            </a:pPr>
            <a:r>
              <a:rPr lang="fr-FR"/>
              <a:t>Crowdsourcing</a:t>
            </a:r>
          </a:p>
          <a:p>
            <a:pPr>
              <a:buNone/>
            </a:pPr>
            <a:r>
              <a:rPr lang="fr-FR"/>
              <a:t>Data-centric institutions</a:t>
            </a:r>
          </a:p>
          <a:p>
            <a:pPr>
              <a:buNone/>
            </a:pPr>
            <a:r>
              <a:rPr lang="fr-FR"/>
              <a:t>Quantified selves, e-portfolios</a:t>
            </a:r>
          </a:p>
          <a:p>
            <a:pPr>
              <a:buNone/>
            </a:pPr>
            <a:r>
              <a:rPr lang="fr-FR"/>
              <a:t>Conflict intelligence: economic, political, military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958658" y="1270047"/>
            <a:ext cx="5241495" cy="5456151"/>
          </a:xfrm>
        </p:spPr>
        <p:txBody>
          <a:bodyPr wrap="square">
            <a:noAutofit/>
          </a:bodyPr>
          <a:lstStyle/>
          <a:p>
            <a:pPr>
              <a:buNone/>
            </a:pPr>
            <a:r>
              <a:rPr lang="fr-FR" sz="2400" b="1"/>
              <a:t>Personal Intelligence</a:t>
            </a:r>
          </a:p>
          <a:p>
            <a:pPr lvl="1">
              <a:buNone/>
            </a:pPr>
            <a:r>
              <a:rPr lang="fr-FR" sz="2400"/>
              <a:t>Attention management</a:t>
            </a:r>
          </a:p>
          <a:p>
            <a:pPr lvl="1">
              <a:buNone/>
            </a:pPr>
            <a:r>
              <a:rPr lang="fr-FR" sz="2400"/>
              <a:t>Data maintenance</a:t>
            </a:r>
          </a:p>
          <a:p>
            <a:pPr lvl="1">
              <a:buNone/>
            </a:pPr>
            <a:r>
              <a:rPr lang="fr-FR" sz="2400"/>
              <a:t>Knowledge creation (personal)</a:t>
            </a:r>
            <a:endParaRPr lang="fr-FR" sz="2400" b="1"/>
          </a:p>
          <a:p>
            <a:pPr>
              <a:buNone/>
            </a:pPr>
            <a:r>
              <a:rPr lang="fr-FR" sz="2400" b="1"/>
              <a:t>Critique of the Sources</a:t>
            </a:r>
          </a:p>
          <a:p>
            <a:pPr lvl="1">
              <a:buNone/>
            </a:pPr>
            <a:r>
              <a:rPr lang="fr-FR" sz="2400"/>
              <a:t>Multiplicity</a:t>
            </a:r>
          </a:p>
          <a:p>
            <a:pPr lvl="1">
              <a:buNone/>
            </a:pPr>
            <a:r>
              <a:rPr lang="fr-FR" sz="2400"/>
              <a:t>Deconstruction</a:t>
            </a:r>
          </a:p>
          <a:p>
            <a:pPr lvl="1">
              <a:buNone/>
            </a:pPr>
            <a:r>
              <a:rPr lang="fr-FR" sz="2400"/>
              <a:t>Transparency</a:t>
            </a:r>
            <a:endParaRPr lang="fr-FR" sz="2400" b="1"/>
          </a:p>
          <a:p>
            <a:pPr>
              <a:buNone/>
            </a:pPr>
            <a:r>
              <a:rPr lang="fr-FR" sz="2400" b="1"/>
              <a:t>Collective Intelligence</a:t>
            </a:r>
          </a:p>
          <a:p>
            <a:pPr lvl="1">
              <a:buNone/>
            </a:pPr>
            <a:r>
              <a:rPr lang="fr-FR" sz="2400"/>
              <a:t>Stigmergy</a:t>
            </a:r>
          </a:p>
          <a:p>
            <a:pPr lvl="1">
              <a:buNone/>
            </a:pPr>
            <a:r>
              <a:rPr lang="fr-FR" sz="2400"/>
              <a:t>Freedom</a:t>
            </a:r>
          </a:p>
          <a:p>
            <a:pPr lvl="1">
              <a:buNone/>
            </a:pPr>
            <a:r>
              <a:rPr lang="fr-FR" sz="2400"/>
              <a:t>Knowledge creation (collective)</a:t>
            </a:r>
          </a:p>
          <a:p>
            <a:pPr>
              <a:buNone/>
            </a:pPr>
            <a:endParaRPr lang="fr-FR" sz="240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39600" y="-35998"/>
            <a:ext cx="8697728" cy="1143000"/>
          </a:xfrm>
        </p:spPr>
        <p:txBody>
          <a:bodyPr>
            <a:noAutofit/>
          </a:bodyPr>
          <a:lstStyle/>
          <a:p>
            <a:r>
              <a:rPr lang="fr-FR" sz="3200"/>
              <a:t>The Humanistic Art of Collaborative Data Curation</a:t>
            </a:r>
            <a:br>
              <a:rPr lang="fr-FR" sz="3200"/>
            </a:br>
            <a:r>
              <a:rPr lang="fr-FR" sz="2400"/>
              <a:t>Sustain all disciplines, specialties and communities</a:t>
            </a:r>
            <a:endParaRPr lang="fr-FR"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/>
          <p:cNvSpPr/>
          <p:nvPr/>
        </p:nvSpPr>
        <p:spPr>
          <a:xfrm>
            <a:off x="3581400" y="2502932"/>
            <a:ext cx="3124200" cy="283106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Bouée 3"/>
          <p:cNvSpPr/>
          <p:nvPr/>
        </p:nvSpPr>
        <p:spPr>
          <a:xfrm>
            <a:off x="2667000" y="1905000"/>
            <a:ext cx="5029200" cy="4038600"/>
          </a:xfrm>
          <a:prstGeom prst="donu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solidFill>
                <a:schemeClr val="tx1"/>
              </a:solidFill>
            </a:endParaRPr>
          </a:p>
          <a:p>
            <a:pPr algn="ctr"/>
            <a:r>
              <a:rPr lang="fr-FR" sz="2000" b="1">
                <a:solidFill>
                  <a:schemeClr val="tx1"/>
                </a:solidFill>
              </a:rPr>
              <a:t>Explicit Knowledge</a:t>
            </a:r>
            <a:r>
              <a:rPr lang="fr-FR">
                <a:solidFill>
                  <a:schemeClr val="tx1"/>
                </a:solidFill>
              </a:rPr>
              <a:t/>
            </a:r>
            <a:br>
              <a:rPr lang="fr-FR">
                <a:solidFill>
                  <a:schemeClr val="tx1"/>
                </a:solidFill>
              </a:rPr>
            </a:br>
            <a:r>
              <a:rPr lang="fr-FR" sz="2000" b="1">
                <a:solidFill>
                  <a:schemeClr val="tx1"/>
                </a:solidFill>
              </a:rPr>
              <a:t>Common Memory</a:t>
            </a:r>
            <a:endParaRPr lang="fr-FR" sz="2000">
              <a:solidFill>
                <a:schemeClr val="tx1"/>
              </a:solidFill>
            </a:endParaRPr>
          </a:p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29620" y="2373868"/>
            <a:ext cx="23751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b="1"/>
              <a:t>Algorithmic medium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Autofit/>
          </a:bodyPr>
          <a:lstStyle/>
          <a:p>
            <a:r>
              <a:rPr lang="fr-FR" sz="2800">
                <a:solidFill>
                  <a:schemeClr val="bg1"/>
                </a:solidFill>
              </a:rPr>
              <a:t>Collective Intelligence</a:t>
            </a:r>
            <a:br>
              <a:rPr lang="fr-FR" sz="2800">
                <a:solidFill>
                  <a:schemeClr val="bg1"/>
                </a:solidFill>
              </a:rPr>
            </a:br>
            <a:r>
              <a:rPr lang="fr-FR" sz="2800" b="1">
                <a:solidFill>
                  <a:schemeClr val="bg1"/>
                </a:solidFill>
              </a:rPr>
              <a:t>Knowledge Creation</a:t>
            </a:r>
          </a:p>
        </p:txBody>
      </p:sp>
      <p:sp>
        <p:nvSpPr>
          <p:cNvPr id="7" name="Ellipse 6"/>
          <p:cNvSpPr/>
          <p:nvPr/>
        </p:nvSpPr>
        <p:spPr>
          <a:xfrm>
            <a:off x="2971800" y="16764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9" name="Ellipse 8"/>
          <p:cNvSpPr/>
          <p:nvPr/>
        </p:nvSpPr>
        <p:spPr>
          <a:xfrm>
            <a:off x="2057400" y="30480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0" name="Ellipse 9"/>
          <p:cNvSpPr/>
          <p:nvPr/>
        </p:nvSpPr>
        <p:spPr>
          <a:xfrm>
            <a:off x="2362200" y="47244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1" name="Ellipse 10"/>
          <p:cNvSpPr/>
          <p:nvPr/>
        </p:nvSpPr>
        <p:spPr>
          <a:xfrm>
            <a:off x="3581400" y="55626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2" name="Ellipse 11"/>
          <p:cNvSpPr/>
          <p:nvPr/>
        </p:nvSpPr>
        <p:spPr>
          <a:xfrm>
            <a:off x="5181600" y="57150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3" name="Ellipse 12"/>
          <p:cNvSpPr/>
          <p:nvPr/>
        </p:nvSpPr>
        <p:spPr>
          <a:xfrm>
            <a:off x="6553200" y="51054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4" name="Ellipse 13"/>
          <p:cNvSpPr/>
          <p:nvPr/>
        </p:nvSpPr>
        <p:spPr>
          <a:xfrm>
            <a:off x="7391400" y="40386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6" name="Ellipse 15"/>
          <p:cNvSpPr/>
          <p:nvPr/>
        </p:nvSpPr>
        <p:spPr>
          <a:xfrm>
            <a:off x="7239000" y="25908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7" name="Ellipse 16"/>
          <p:cNvSpPr/>
          <p:nvPr/>
        </p:nvSpPr>
        <p:spPr>
          <a:xfrm>
            <a:off x="6324600" y="1597104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18" name="Ellipse 17"/>
          <p:cNvSpPr/>
          <p:nvPr/>
        </p:nvSpPr>
        <p:spPr>
          <a:xfrm>
            <a:off x="4648200" y="1295400"/>
            <a:ext cx="914400" cy="838200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14396" y="6183868"/>
            <a:ext cx="2056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b="1">
                <a:solidFill>
                  <a:schemeClr val="bg1"/>
                </a:solidFill>
              </a:rPr>
              <a:t>Common Practice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0093" y="1066800"/>
            <a:ext cx="1917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b="1">
                <a:solidFill>
                  <a:schemeClr val="bg1"/>
                </a:solidFill>
              </a:rPr>
              <a:t>Tacit Knowledge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28600" y="1419284"/>
            <a:ext cx="1828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>
                <a:solidFill>
                  <a:schemeClr val="bg1"/>
                </a:solidFill>
              </a:rPr>
              <a:t>THREE MOVEMENTS</a:t>
            </a:r>
            <a:br>
              <a:rPr lang="fr-FR" sz="2000">
                <a:solidFill>
                  <a:schemeClr val="bg1"/>
                </a:solidFill>
              </a:rPr>
            </a:br>
            <a:endParaRPr lang="fr-FR" sz="2000">
              <a:solidFill>
                <a:schemeClr val="bg1"/>
              </a:solidFill>
            </a:endParaRPr>
          </a:p>
          <a:p>
            <a:r>
              <a:rPr lang="fr-FR" sz="2000" b="1">
                <a:solidFill>
                  <a:schemeClr val="bg1"/>
                </a:solidFill>
              </a:rPr>
              <a:t>1) Centripetal</a:t>
            </a:r>
          </a:p>
          <a:p>
            <a:r>
              <a:rPr lang="fr-FR" sz="2000">
                <a:solidFill>
                  <a:schemeClr val="bg1"/>
                </a:solidFill>
              </a:rPr>
              <a:t>Transforms tacit into explicit</a:t>
            </a:r>
            <a:br>
              <a:rPr lang="fr-FR" sz="2000">
                <a:solidFill>
                  <a:schemeClr val="bg1"/>
                </a:solidFill>
              </a:rPr>
            </a:br>
            <a:endParaRPr lang="fr-FR" sz="2000">
              <a:solidFill>
                <a:schemeClr val="bg1"/>
              </a:solidFill>
            </a:endParaRPr>
          </a:p>
          <a:p>
            <a:r>
              <a:rPr lang="fr-FR" sz="2000" b="1">
                <a:solidFill>
                  <a:schemeClr val="bg1"/>
                </a:solidFill>
              </a:rPr>
              <a:t>2) Centrifugal</a:t>
            </a:r>
          </a:p>
          <a:p>
            <a:r>
              <a:rPr lang="fr-FR" sz="2000">
                <a:solidFill>
                  <a:schemeClr val="bg1"/>
                </a:solidFill>
              </a:rPr>
              <a:t>Transform explicit</a:t>
            </a:r>
          </a:p>
          <a:p>
            <a:r>
              <a:rPr lang="fr-FR" sz="2000">
                <a:solidFill>
                  <a:schemeClr val="bg1"/>
                </a:solidFill>
              </a:rPr>
              <a:t>into tacit</a:t>
            </a:r>
            <a:br>
              <a:rPr lang="fr-FR" sz="2000">
                <a:solidFill>
                  <a:schemeClr val="bg1"/>
                </a:solidFill>
              </a:rPr>
            </a:br>
            <a:r>
              <a:rPr lang="fr-FR" sz="2000">
                <a:solidFill>
                  <a:schemeClr val="bg1"/>
                </a:solidFill>
              </a:rPr>
              <a:t/>
            </a:r>
            <a:br>
              <a:rPr lang="fr-FR" sz="2000">
                <a:solidFill>
                  <a:schemeClr val="bg1"/>
                </a:solidFill>
              </a:rPr>
            </a:br>
            <a:r>
              <a:rPr lang="fr-FR" sz="2000" b="1">
                <a:solidFill>
                  <a:schemeClr val="bg1"/>
                </a:solidFill>
              </a:rPr>
              <a:t>3) Circular</a:t>
            </a:r>
          </a:p>
          <a:p>
            <a:r>
              <a:rPr lang="fr-FR" sz="2000">
                <a:solidFill>
                  <a:schemeClr val="bg1"/>
                </a:solidFill>
              </a:rPr>
              <a:t>Enhance PI</a:t>
            </a:r>
          </a:p>
          <a:p>
            <a:r>
              <a:rPr lang="fr-FR" sz="2000">
                <a:solidFill>
                  <a:schemeClr val="bg1"/>
                </a:solidFill>
              </a:rPr>
              <a:t>implied in collective KC</a:t>
            </a:r>
            <a:endParaRPr lang="fr-FR" sz="2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ZoneTexte 51"/>
          <p:cNvSpPr txBox="1"/>
          <p:nvPr/>
        </p:nvSpPr>
        <p:spPr>
          <a:xfrm>
            <a:off x="-40764" y="3222260"/>
            <a:ext cx="2026227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VIRTUAL</a:t>
            </a:r>
          </a:p>
          <a:p>
            <a:pPr algn="ctr"/>
            <a:r>
              <a:rPr lang="fr-FR" sz="2000" dirty="0" err="1"/>
              <a:t>Human</a:t>
            </a:r>
          </a:p>
          <a:p>
            <a:pPr algn="ctr"/>
            <a:r>
              <a:rPr lang="fr-FR" sz="2000" dirty="0"/>
              <a:t>development</a:t>
            </a:r>
          </a:p>
          <a:p>
            <a:pPr algn="ctr"/>
            <a:endParaRPr lang="fr-FR" sz="2000" baseline="30000"/>
          </a:p>
        </p:txBody>
      </p:sp>
      <p:sp>
        <p:nvSpPr>
          <p:cNvPr id="53" name="ZoneTexte 52"/>
          <p:cNvSpPr txBox="1"/>
          <p:nvPr/>
        </p:nvSpPr>
        <p:spPr>
          <a:xfrm>
            <a:off x="60480" y="4847037"/>
            <a:ext cx="17622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ACTUAL</a:t>
            </a:r>
          </a:p>
          <a:p>
            <a:pPr algn="ctr"/>
            <a:r>
              <a:rPr lang="fr-FR" sz="2000" dirty="0" err="1"/>
              <a:t>Human</a:t>
            </a:r>
          </a:p>
          <a:p>
            <a:pPr algn="ctr"/>
            <a:r>
              <a:rPr lang="fr-FR" sz="2000" dirty="0"/>
              <a:t>development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1830967" y="1895289"/>
            <a:ext cx="2377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Networks of</a:t>
            </a:r>
            <a:br>
              <a:rPr lang="fr-FR" sz="2000"/>
            </a:br>
            <a:r>
              <a:rPr lang="fr-FR" sz="2000"/>
              <a:t> SIGNS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208281" y="1894277"/>
            <a:ext cx="2414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Networks of</a:t>
            </a:r>
            <a:br>
              <a:rPr lang="fr-FR" sz="2000"/>
            </a:br>
            <a:r>
              <a:rPr lang="fr-FR" sz="2000"/>
              <a:t>BEINGS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622289" y="1896663"/>
            <a:ext cx="2385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/>
              <a:t>Networks of</a:t>
            </a:r>
            <a:br>
              <a:rPr lang="fr-FR" sz="2000"/>
            </a:br>
            <a:r>
              <a:rPr lang="fr-FR" sz="2000"/>
              <a:t>THINGS</a:t>
            </a:r>
          </a:p>
        </p:txBody>
      </p:sp>
      <p:cxnSp>
        <p:nvCxnSpPr>
          <p:cNvPr id="45" name="Connecteur droit 44"/>
          <p:cNvCxnSpPr/>
          <p:nvPr/>
        </p:nvCxnSpPr>
        <p:spPr>
          <a:xfrm rot="16200000" flipH="1">
            <a:off x="-556558" y="3856029"/>
            <a:ext cx="4758660" cy="1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rot="16200000" flipH="1">
            <a:off x="1828952" y="3856029"/>
            <a:ext cx="4758660" cy="2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rot="16200000" flipH="1">
            <a:off x="4242955" y="3856029"/>
            <a:ext cx="4758662" cy="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rot="10800000">
            <a:off x="154801" y="4526140"/>
            <a:ext cx="8853343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10800000">
            <a:off x="154801" y="2851998"/>
            <a:ext cx="8853343" cy="159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rot="10800000">
            <a:off x="154801" y="6235360"/>
            <a:ext cx="8853342" cy="159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rot="5400000">
            <a:off x="6629607" y="3856821"/>
            <a:ext cx="4757072" cy="11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1831850" y="2926811"/>
            <a:ext cx="237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Knowledge</a:t>
            </a:r>
          </a:p>
        </p:txBody>
      </p:sp>
      <p:sp>
        <p:nvSpPr>
          <p:cNvPr id="83" name="ZoneTexte 82"/>
          <p:cNvSpPr txBox="1"/>
          <p:nvPr/>
        </p:nvSpPr>
        <p:spPr>
          <a:xfrm>
            <a:off x="4249253" y="2933161"/>
            <a:ext cx="2414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Ethics</a:t>
            </a:r>
            <a:endParaRPr lang="fr-FR" sz="2000"/>
          </a:p>
        </p:txBody>
      </p:sp>
      <p:sp>
        <p:nvSpPr>
          <p:cNvPr id="84" name="ZoneTexte 83"/>
          <p:cNvSpPr txBox="1"/>
          <p:nvPr/>
        </p:nvSpPr>
        <p:spPr>
          <a:xfrm>
            <a:off x="6622288" y="2939511"/>
            <a:ext cx="2385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Empowerment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1758104" y="4587523"/>
            <a:ext cx="237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Messages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241057" y="4593873"/>
            <a:ext cx="2414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People</a:t>
            </a:r>
          </a:p>
        </p:txBody>
      </p:sp>
      <p:sp>
        <p:nvSpPr>
          <p:cNvPr id="87" name="ZoneTexte 86"/>
          <p:cNvSpPr txBox="1"/>
          <p:nvPr/>
        </p:nvSpPr>
        <p:spPr>
          <a:xfrm>
            <a:off x="6622286" y="4600223"/>
            <a:ext cx="2385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Equipments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359307" y="3413321"/>
            <a:ext cx="11912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Sciences</a:t>
            </a:r>
          </a:p>
          <a:p>
            <a:r>
              <a:rPr lang="fr-FR" dirty="0"/>
              <a:t>Arts</a:t>
            </a:r>
          </a:p>
          <a:p>
            <a:r>
              <a:rPr lang="fr-FR" dirty="0" err="1"/>
              <a:t>Wisdoms</a:t>
            </a:r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4717873" y="3413321"/>
            <a:ext cx="18693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Governance</a:t>
            </a:r>
            <a:br>
              <a:rPr lang="fr-FR"/>
            </a:br>
            <a:r>
              <a:rPr lang="fr-FR"/>
              <a:t>Values </a:t>
            </a:r>
          </a:p>
          <a:p>
            <a:r>
              <a:rPr lang="fr-FR"/>
              <a:t>Rights/obligations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998283" y="3422966"/>
            <a:ext cx="14670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Competences</a:t>
            </a:r>
          </a:p>
          <a:p>
            <a:r>
              <a:rPr lang="fr-FR"/>
              <a:t>Resolve</a:t>
            </a:r>
          </a:p>
          <a:p>
            <a:r>
              <a:rPr lang="fr-FR"/>
              <a:t>Finance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946136" y="5080769"/>
            <a:ext cx="21042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/>
              <a:t>Technology</a:t>
            </a:r>
          </a:p>
          <a:p>
            <a:r>
              <a:rPr lang="fr-FR"/>
              <a:t>Health</a:t>
            </a:r>
          </a:p>
          <a:p>
            <a:r>
              <a:rPr lang="fr-FR"/>
              <a:t>Bio-phys. environ</a:t>
            </a:r>
            <a:r>
              <a:rPr lang="fr-FR" baseline="30000"/>
              <a:t>t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4734626" y="5068456"/>
            <a:ext cx="17897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/>
              <a:t>Social roles</a:t>
            </a:r>
          </a:p>
          <a:p>
            <a:r>
              <a:rPr lang="fr-FR"/>
              <a:t>Trust</a:t>
            </a:r>
          </a:p>
          <a:p>
            <a:r>
              <a:rPr lang="fr-FR"/>
              <a:t>Social networks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362200" y="5080769"/>
            <a:ext cx="19222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/>
              <a:t>Content</a:t>
            </a:r>
          </a:p>
          <a:p>
            <a:r>
              <a:rPr lang="fr-FR"/>
              <a:t>Communication</a:t>
            </a:r>
          </a:p>
          <a:p>
            <a:r>
              <a:rPr lang="fr-FR"/>
              <a:t>Media</a:t>
            </a:r>
          </a:p>
        </p:txBody>
      </p:sp>
      <p:sp>
        <p:nvSpPr>
          <p:cNvPr id="149" name="ZoneTexte 148"/>
          <p:cNvSpPr txBox="1"/>
          <p:nvPr/>
        </p:nvSpPr>
        <p:spPr>
          <a:xfrm>
            <a:off x="2049294" y="3422966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S</a:t>
            </a:r>
            <a:br>
              <a:rPr lang="fr-FR"/>
            </a:br>
            <a:r>
              <a:rPr lang="fr-FR"/>
              <a:t>B</a:t>
            </a:r>
            <a:br>
              <a:rPr lang="fr-FR"/>
            </a:br>
            <a:r>
              <a:rPr lang="fr-FR"/>
              <a:t>T</a:t>
            </a:r>
          </a:p>
        </p:txBody>
      </p:sp>
      <p:sp>
        <p:nvSpPr>
          <p:cNvPr id="150" name="ZoneTexte 149"/>
          <p:cNvSpPr txBox="1"/>
          <p:nvPr/>
        </p:nvSpPr>
        <p:spPr>
          <a:xfrm>
            <a:off x="4391053" y="3422966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S</a:t>
            </a:r>
            <a:br>
              <a:rPr lang="fr-FR"/>
            </a:br>
            <a:r>
              <a:rPr lang="fr-FR"/>
              <a:t>B</a:t>
            </a:r>
            <a:br>
              <a:rPr lang="fr-FR"/>
            </a:br>
            <a:r>
              <a:rPr lang="fr-FR"/>
              <a:t>T</a:t>
            </a:r>
          </a:p>
        </p:txBody>
      </p:sp>
      <p:sp>
        <p:nvSpPr>
          <p:cNvPr id="151" name="ZoneTexte 150"/>
          <p:cNvSpPr txBox="1"/>
          <p:nvPr/>
        </p:nvSpPr>
        <p:spPr>
          <a:xfrm>
            <a:off x="6688407" y="3422966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S</a:t>
            </a:r>
            <a:br>
              <a:rPr lang="fr-FR"/>
            </a:br>
            <a:r>
              <a:rPr lang="fr-FR"/>
              <a:t>B</a:t>
            </a:r>
            <a:br>
              <a:rPr lang="fr-FR"/>
            </a:br>
            <a:r>
              <a:rPr lang="fr-FR"/>
              <a:t>T</a:t>
            </a:r>
          </a:p>
        </p:txBody>
      </p:sp>
      <p:sp>
        <p:nvSpPr>
          <p:cNvPr id="152" name="ZoneTexte 151"/>
          <p:cNvSpPr txBox="1"/>
          <p:nvPr/>
        </p:nvSpPr>
        <p:spPr>
          <a:xfrm>
            <a:off x="2050717" y="5085136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S</a:t>
            </a:r>
            <a:br>
              <a:rPr lang="fr-FR"/>
            </a:br>
            <a:r>
              <a:rPr lang="fr-FR"/>
              <a:t>B</a:t>
            </a:r>
            <a:br>
              <a:rPr lang="fr-FR"/>
            </a:br>
            <a:r>
              <a:rPr lang="fr-FR"/>
              <a:t>T</a:t>
            </a:r>
          </a:p>
        </p:txBody>
      </p:sp>
      <p:sp>
        <p:nvSpPr>
          <p:cNvPr id="165" name="ZoneTexte 164"/>
          <p:cNvSpPr txBox="1"/>
          <p:nvPr/>
        </p:nvSpPr>
        <p:spPr>
          <a:xfrm>
            <a:off x="4392476" y="5085136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S</a:t>
            </a:r>
            <a:br>
              <a:rPr lang="fr-FR"/>
            </a:br>
            <a:r>
              <a:rPr lang="fr-FR"/>
              <a:t>B</a:t>
            </a:r>
            <a:br>
              <a:rPr lang="fr-FR"/>
            </a:br>
            <a:r>
              <a:rPr lang="fr-FR"/>
              <a:t>T</a:t>
            </a:r>
          </a:p>
        </p:txBody>
      </p:sp>
      <p:sp>
        <p:nvSpPr>
          <p:cNvPr id="166" name="ZoneTexte 165"/>
          <p:cNvSpPr txBox="1"/>
          <p:nvPr/>
        </p:nvSpPr>
        <p:spPr>
          <a:xfrm>
            <a:off x="6689830" y="5085136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S</a:t>
            </a:r>
            <a:br>
              <a:rPr lang="fr-FR"/>
            </a:br>
            <a:r>
              <a:rPr lang="fr-FR"/>
              <a:t>B</a:t>
            </a:r>
            <a:br>
              <a:rPr lang="fr-FR"/>
            </a:br>
            <a:r>
              <a:rPr lang="fr-FR"/>
              <a:t>T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2018152" y="303950"/>
            <a:ext cx="511359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/>
              <a:t>COLLECTIVE INTELLIGENCE</a:t>
            </a:r>
          </a:p>
          <a:p>
            <a:pPr algn="ctr"/>
            <a:r>
              <a:rPr lang="fr-FR"/>
              <a:t>INTERDEPENDENCE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544</Words>
  <Application>Microsoft Macintosh PowerPoint</Application>
  <PresentationFormat>Présentation à l'écran (4:3)</PresentationFormat>
  <Paragraphs>142</Paragraphs>
  <Slides>9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Refexive Collective Intelligence in the Algorithmic Medium</vt:lpstr>
      <vt:lpstr>Media Evolution</vt:lpstr>
      <vt:lpstr>Diapositive 3</vt:lpstr>
      <vt:lpstr>Diapositive 4</vt:lpstr>
      <vt:lpstr>Reflexive Collective Intelligence</vt:lpstr>
      <vt:lpstr>Algorithmic Intelligence Today Collaborative data curation</vt:lpstr>
      <vt:lpstr>The Humanistic Art of Collaborative Data Curation Sustain all disciplines, specialties and communities</vt:lpstr>
      <vt:lpstr>Collective Intelligence Knowledge Creation</vt:lpstr>
      <vt:lpstr>Diapositive 9</vt:lpstr>
    </vt:vector>
  </TitlesOfParts>
  <Company>Université d'Ottawa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pierre Levy</dc:creator>
  <cp:lastModifiedBy>pierre Levy</cp:lastModifiedBy>
  <cp:revision>25</cp:revision>
  <dcterms:created xsi:type="dcterms:W3CDTF">2014-09-15T22:03:23Z</dcterms:created>
  <dcterms:modified xsi:type="dcterms:W3CDTF">2014-09-15T22:24:55Z</dcterms:modified>
</cp:coreProperties>
</file>